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  <p:sldMasterId id="2147483673" r:id="rId2"/>
  </p:sldMasterIdLst>
  <p:notesMasterIdLst>
    <p:notesMasterId r:id="rId7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79"/>
      <p:bold r:id="rId80"/>
      <p:italic r:id="rId81"/>
      <p:boldItalic r:id="rId82"/>
    </p:embeddedFont>
    <p:embeddedFont>
      <p:font typeface="Dancing Script" pitchFamily="2" charset="77"/>
      <p:regular r:id="rId83"/>
      <p:bold r:id="rId84"/>
    </p:embeddedFont>
    <p:embeddedFont>
      <p:font typeface="Microsoft JhengHei" panose="020B0604030504040204" pitchFamily="34" charset="-120"/>
      <p:regular r:id="rId85"/>
      <p:bold r:id="rId86"/>
    </p:embeddedFont>
    <p:embeddedFont>
      <p:font typeface="Roboto" panose="02000000000000000000" pitchFamily="2" charset="0"/>
      <p:regular r:id="rId87"/>
      <p:bold r:id="rId88"/>
      <p:italic r:id="rId89"/>
      <p:boldItalic r:id="rId9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B0849EE-CCFC-4F9B-9A13-A05E926CD8D0}">
  <a:tblStyle styleId="{8B0849EE-CCFC-4F9B-9A13-A05E926CD8D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9"/>
    <p:restoredTop sz="94614"/>
  </p:normalViewPr>
  <p:slideViewPr>
    <p:cSldViewPr snapToGrid="0">
      <p:cViewPr varScale="1">
        <p:scale>
          <a:sx n="114" d="100"/>
          <a:sy n="114" d="100"/>
        </p:scale>
        <p:origin x="440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font" Target="fonts/font6.fntdata"/><Relationship Id="rId89" Type="http://schemas.openxmlformats.org/officeDocument/2006/relationships/font" Target="fonts/font11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font" Target="fonts/font1.fntdata"/><Relationship Id="rId5" Type="http://schemas.openxmlformats.org/officeDocument/2006/relationships/slide" Target="slides/slide3.xml"/><Relationship Id="rId90" Type="http://schemas.openxmlformats.org/officeDocument/2006/relationships/font" Target="fonts/font12.fntdata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font" Target="fonts/font2.fntdata"/><Relationship Id="rId85" Type="http://schemas.openxmlformats.org/officeDocument/2006/relationships/font" Target="fonts/font7.fntdata"/><Relationship Id="rId93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font" Target="fonts/font5.fntdata"/><Relationship Id="rId88" Type="http://schemas.openxmlformats.org/officeDocument/2006/relationships/font" Target="fonts/font10.fntdata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notesMaster" Target="notesMasters/notesMaster1.xml"/><Relationship Id="rId81" Type="http://schemas.openxmlformats.org/officeDocument/2006/relationships/font" Target="fonts/font3.fntdata"/><Relationship Id="rId86" Type="http://schemas.openxmlformats.org/officeDocument/2006/relationships/font" Target="fonts/font8.fntdata"/><Relationship Id="rId9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font" Target="fonts/font9.fntdata"/><Relationship Id="rId61" Type="http://schemas.openxmlformats.org/officeDocument/2006/relationships/slide" Target="slides/slide59.xml"/><Relationship Id="rId82" Type="http://schemas.openxmlformats.org/officeDocument/2006/relationships/font" Target="fonts/font4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37b4e7876e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37b4e7876e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37b4e7876e_0_6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37b4e7876e_0_6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37b4e7876e_0_9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37b4e7876e_0_9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5fa19bdcc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5fa19bdcc2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37b4e7876e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237b4e7876e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5fa19bdcc2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5fa19bdcc2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37b4e7876e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37b4e7876e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电车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37b4e7876e_0_9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37b4e7876e_0_9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37b4e7876e_0_9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237b4e7876e_0_9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从早到晚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5d80e858ae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5d80e858ae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37b4e7876e_0_6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37b4e7876e_0_6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37b4e7876e_0_9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37b4e7876e_0_9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37b4e7876e_0_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37b4e7876e_0_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37b4e7876e_0_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237b4e7876e_0_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中文常常不说subject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37b4e7876e_0_9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37b4e7876e_0_9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37b4e7876e_0_7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237b4e7876e_0_7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37b4e7876e_0_9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37b4e7876e_0_9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37b4e7876e_0_10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237b4e7876e_0_10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加例句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37b4e7876e_0_1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237b4e7876e_0_1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加例句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37b4e7876e_0_9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237b4e7876e_0_9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加例句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5b0e13dc60_0_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25b0e13dc60_0_5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37b4e7876e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37b4e7876e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37b4e7876e_0_6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237b4e7876e_0_6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5b0e13dc60_0_5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25b0e13dc60_0_5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37b4e7876e_0_8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237b4e7876e_0_8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37b4e7876e_0_8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237b4e7876e_0_8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37b4e7876e_0_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237b4e7876e_0_8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37b4e7876e_0_8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237b4e7876e_0_8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237b4e7876e_0_8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237b4e7876e_0_8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37b4e7876e_0_8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237b4e7876e_0_8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37b4e7876e_0_8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237b4e7876e_0_8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37b4e7876e_0_8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237b4e7876e_0_8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37b4e7876e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37b4e7876e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37b4e7876e_0_8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237b4e7876e_0_8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237b4e7876e_0_8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237b4e7876e_0_8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5b0e13dc60_0_6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5b0e13dc60_0_6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5b0e13dc60_0_6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25b0e13dc60_0_6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5b0e13dc60_0_1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25b0e13dc60_0_1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Interpretive listening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文本问题，推断问题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25b0e13dc60_0_1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25b0e13dc60_0_1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Handout #1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答案：不玩，不会死，用手机，不习惯，肯定，正常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5b0e13dc60_0_1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25b0e13dc60_0_1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Handout #1</a:t>
            </a: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答案：离开，感觉，不安，上瘾，问题，需要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5b0e13dc60_0_1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25b0e13dc60_0_1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Handout #1</a:t>
            </a: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答案：特别快，时代，必须，渴望，需求，满足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25b0e13dc60_0_1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25b0e13dc60_0_1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Handout #1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文本问题，推断问题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237b4e7876e_0_10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237b4e7876e_0_10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37b4e7876e_0_5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37b4e7876e_0_5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你或你的朋友有网络上瘾的问题吗？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在美国，</a:t>
            </a:r>
            <a:r>
              <a:rPr lang="en"/>
              <a:t>网络上瘾的问题严重吗？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既然网络上瘾的问题这么严重，为什么很多人还喜欢用网络呢？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237b4e787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237b4e787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25d80e858ae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25d80e858ae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237b4e7876e_0_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237b4e7876e_0_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37b4e7876e_0_6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237b4e7876e_0_6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老板、老师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妈妈、男女朋友</a:t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237b4e7876e_0_9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237b4e7876e_0_9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25b0e13dc60_0_8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25b0e13dc60_0_8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25b0e13dc60_0_9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25b0e13dc60_0_9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37b4e7876e_0_9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237b4e7876e_0_9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5b0e13dc60_0_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25b0e13dc60_0_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237b4e7876e_0_7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237b4e7876e_0_7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37b4e7876e_0_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37b4e7876e_0_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25b0e13dc60_0_10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25b0e13dc60_0_10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25b0e13dc60_0_10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25b0e13dc60_0_10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25b0e13dc60_0_1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25b0e13dc60_0_1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25b0e13dc60_0_1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25b0e13dc60_0_14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25b0e13dc60_0_14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25b0e13dc60_0_14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25b0e13dc60_0_1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25b0e13dc60_0_1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25b0e13dc60_0_1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25b0e13dc60_0_1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25b0e13dc60_0_1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25b0e13dc60_0_1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25b0e13dc60_0_1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25b0e13dc60_0_1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25b0e13dc60_0_1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25b0e13dc60_0_1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37b4e7876e_0_8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37b4e7876e_0_8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25b0e13dc60_0_15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25b0e13dc60_0_15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25b0e13dc60_0_1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25b0e13dc60_0_1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25b0e13dc60_0_1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25b0e13dc60_0_1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25b0e13dc60_0_15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25b0e13dc60_0_15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25d80e858ae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25d80e858ae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25d9203b75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25d9203b75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37b4e7876e_0_8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37b4e7876e_0_8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37b4e7876e_0_6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37b4e7876e_0_6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  <a:defRPr sz="21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619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  <a:defRPr sz="21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619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100"/>
              <a:buChar char="■"/>
              <a:defRPr sz="21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619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  <a:defRPr sz="21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619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  <a:defRPr sz="21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3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2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2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6ADwEcYwPw0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6ADwEcYwPw0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6ADwEcYwPw0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7.png"/><Relationship Id="rId4" Type="http://schemas.openxmlformats.org/officeDocument/2006/relationships/image" Target="../media/image25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6ADwEcYwPw0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8.png"/><Relationship Id="rId4" Type="http://schemas.openxmlformats.org/officeDocument/2006/relationships/image" Target="../media/image25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l_XGd1Q7sX50dePsoQkxoziGsGGqAXeb8Jb54j4KuH4/edit?usp=sharing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电脑与网络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7"/>
          <p:cNvSpPr txBox="1">
            <a:spLocks noGrp="1"/>
          </p:cNvSpPr>
          <p:nvPr>
            <p:ph type="subTitle" idx="1"/>
          </p:nvPr>
        </p:nvSpPr>
        <p:spPr>
          <a:xfrm>
            <a:off x="116025" y="2117350"/>
            <a:ext cx="8649300" cy="258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263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63"/>
              <a:t>梁恺</a:t>
            </a:r>
            <a:endParaRPr sz="5263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263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Western Kentucky University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6" name="Google Shape;20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3" name="Google Shape;21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8"/>
          <p:cNvSpPr txBox="1">
            <a:spLocks noGrp="1"/>
          </p:cNvSpPr>
          <p:nvPr>
            <p:ph type="title"/>
          </p:nvPr>
        </p:nvSpPr>
        <p:spPr>
          <a:xfrm>
            <a:off x="628650" y="434456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3322">
              <a:highlight>
                <a:srgbClr val="F6B26B"/>
              </a:highlight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1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3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0"/>
              <a:t>柯林：</a:t>
            </a:r>
            <a:r>
              <a:rPr lang="en" sz="16000">
                <a:solidFill>
                  <a:srgbClr val="111111"/>
                </a:solidFill>
                <a:highlight>
                  <a:schemeClr val="lt1"/>
                </a:highlight>
              </a:rPr>
              <a:t>微信、</a:t>
            </a:r>
            <a:r>
              <a:rPr lang="en" sz="16000"/>
              <a:t>电邮不花钱。</a:t>
            </a:r>
            <a:endParaRPr sz="16000"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0"/>
              <a:t>天明：没错，</a:t>
            </a:r>
            <a:r>
              <a:rPr lang="en" sz="16000">
                <a:solidFill>
                  <a:srgbClr val="0070C0"/>
                </a:solidFill>
                <a:highlight>
                  <a:srgbClr val="00FF00"/>
                </a:highlight>
              </a:rPr>
              <a:t>免费</a:t>
            </a:r>
            <a:r>
              <a:rPr lang="en" sz="16000"/>
              <a:t>，又快又方便。</a:t>
            </a:r>
            <a:endParaRPr sz="16000"/>
          </a:p>
          <a:p>
            <a:pPr marL="34290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41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6000">
                <a:highlight>
                  <a:srgbClr val="FFFF00"/>
                </a:highlight>
              </a:rPr>
              <a:t>“免费”还可以怎么说？</a:t>
            </a:r>
            <a:endParaRPr sz="16000"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7409">
              <a:highlight>
                <a:srgbClr val="FFFF00"/>
              </a:highlight>
            </a:endParaRPr>
          </a:p>
          <a:p>
            <a:pPr marL="34290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6900"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0" name="Google Shape;22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4211" y="3187738"/>
            <a:ext cx="1938837" cy="99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9"/>
          <p:cNvSpPr txBox="1">
            <a:spLocks noGrp="1"/>
          </p:cNvSpPr>
          <p:nvPr>
            <p:ph type="title"/>
          </p:nvPr>
        </p:nvSpPr>
        <p:spPr>
          <a:xfrm>
            <a:off x="628650" y="434456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3322">
              <a:highlight>
                <a:srgbClr val="F6B26B"/>
              </a:highlight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1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0"/>
              <a:t>柯林：</a:t>
            </a:r>
            <a:r>
              <a:rPr lang="en" sz="16000">
                <a:solidFill>
                  <a:srgbClr val="111111"/>
                </a:solidFill>
                <a:highlight>
                  <a:schemeClr val="lt1"/>
                </a:highlight>
              </a:rPr>
              <a:t>微信、</a:t>
            </a:r>
            <a:r>
              <a:rPr lang="en" sz="16000"/>
              <a:t>电邮</a:t>
            </a:r>
            <a:r>
              <a:rPr lang="en" sz="16000">
                <a:highlight>
                  <a:srgbClr val="00FFFF"/>
                </a:highlight>
              </a:rPr>
              <a:t>不花钱</a:t>
            </a:r>
            <a:r>
              <a:rPr lang="en" sz="16000"/>
              <a:t>。</a:t>
            </a:r>
            <a:endParaRPr sz="16000"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0"/>
              <a:t>天明：没错，</a:t>
            </a:r>
            <a:r>
              <a:rPr lang="en" sz="16000">
                <a:solidFill>
                  <a:srgbClr val="0070C0"/>
                </a:solidFill>
                <a:highlight>
                  <a:srgbClr val="00FF00"/>
                </a:highlight>
              </a:rPr>
              <a:t>免费</a:t>
            </a:r>
            <a:r>
              <a:rPr lang="en" sz="16000"/>
              <a:t>，又快又方便。</a:t>
            </a:r>
            <a:endParaRPr sz="16000"/>
          </a:p>
          <a:p>
            <a:pPr marL="34290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41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6000">
                <a:highlight>
                  <a:srgbClr val="FFFF00"/>
                </a:highlight>
              </a:rPr>
              <a:t>“免费”还可以怎么说？</a:t>
            </a:r>
            <a:endParaRPr sz="16000"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7409">
              <a:highlight>
                <a:srgbClr val="FFFF00"/>
              </a:highlight>
            </a:endParaRPr>
          </a:p>
          <a:p>
            <a:pPr marL="34290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6900"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7" name="Google Shape;22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4211" y="3187738"/>
            <a:ext cx="1938837" cy="99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0"/>
          <p:cNvSpPr txBox="1">
            <a:spLocks noGrp="1"/>
          </p:cNvSpPr>
          <p:nvPr>
            <p:ph type="title"/>
          </p:nvPr>
        </p:nvSpPr>
        <p:spPr>
          <a:xfrm>
            <a:off x="628650" y="434456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3322">
              <a:highlight>
                <a:srgbClr val="F6B26B"/>
              </a:highlight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1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40"/>
          <p:cNvSpPr txBox="1">
            <a:spLocks noGrp="1"/>
          </p:cNvSpPr>
          <p:nvPr>
            <p:ph type="body" idx="1"/>
          </p:nvPr>
        </p:nvSpPr>
        <p:spPr>
          <a:xfrm>
            <a:off x="509425" y="119225"/>
            <a:ext cx="8439300" cy="3406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3000"/>
          </a:p>
          <a:p>
            <a:pPr marL="22860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3000"/>
              <a:t>柯林：雪梅喜欢</a:t>
            </a:r>
            <a:r>
              <a:rPr lang="en" sz="3000">
                <a:highlight>
                  <a:srgbClr val="00FF00"/>
                </a:highlight>
              </a:rPr>
              <a:t>“电聊”</a:t>
            </a:r>
            <a:r>
              <a:rPr lang="en" sz="3000"/>
              <a:t>。</a:t>
            </a:r>
            <a:endParaRPr sz="3000"/>
          </a:p>
          <a:p>
            <a:pPr marL="22860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3000"/>
              <a:t>丽莎：“电聊”？什么是“电聊”？</a:t>
            </a:r>
            <a:endParaRPr sz="3000"/>
          </a:p>
          <a:p>
            <a:pPr marL="22860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3000"/>
              <a:t>柯林：就是</a:t>
            </a:r>
            <a:r>
              <a:rPr lang="en" sz="3000">
                <a:highlight>
                  <a:schemeClr val="lt1"/>
                </a:highlight>
              </a:rPr>
              <a:t>打“电”话“聊”天儿</a:t>
            </a:r>
            <a:r>
              <a:rPr lang="en" sz="3000"/>
              <a:t>。懂了吧？一直聊、不停地聊、</a:t>
            </a:r>
            <a:r>
              <a:rPr lang="en" sz="3000">
                <a:highlight>
                  <a:schemeClr val="lt1"/>
                </a:highlight>
              </a:rPr>
              <a:t>从早到晚地聊</a:t>
            </a:r>
            <a:r>
              <a:rPr lang="en" sz="3000">
                <a:latin typeface="Arial"/>
                <a:ea typeface="Arial"/>
                <a:cs typeface="Arial"/>
                <a:sym typeface="Arial"/>
              </a:rPr>
              <a:t>……</a:t>
            </a:r>
            <a:endParaRPr sz="3000"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3000">
                <a:highlight>
                  <a:srgbClr val="FFFF00"/>
                </a:highlight>
              </a:rPr>
              <a:t>什么是“电聊”？</a:t>
            </a:r>
            <a:endParaRPr sz="3000"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3000"/>
          </a:p>
        </p:txBody>
      </p:sp>
      <p:pic>
        <p:nvPicPr>
          <p:cNvPr id="234" name="Google Shape;23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8484" y="3774769"/>
            <a:ext cx="2000250" cy="128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1"/>
          <p:cNvSpPr txBox="1">
            <a:spLocks noGrp="1"/>
          </p:cNvSpPr>
          <p:nvPr>
            <p:ph type="title"/>
          </p:nvPr>
        </p:nvSpPr>
        <p:spPr>
          <a:xfrm>
            <a:off x="628650" y="434456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3322">
              <a:highlight>
                <a:srgbClr val="F6B26B"/>
              </a:highlight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1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41"/>
          <p:cNvSpPr txBox="1">
            <a:spLocks noGrp="1"/>
          </p:cNvSpPr>
          <p:nvPr>
            <p:ph type="body" idx="1"/>
          </p:nvPr>
        </p:nvSpPr>
        <p:spPr>
          <a:xfrm>
            <a:off x="509425" y="119225"/>
            <a:ext cx="8439300" cy="3406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3000"/>
          </a:p>
          <a:p>
            <a:pPr marL="22860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3000"/>
              <a:t>柯林：雪梅喜欢</a:t>
            </a:r>
            <a:r>
              <a:rPr lang="en" sz="3000">
                <a:highlight>
                  <a:srgbClr val="00FF00"/>
                </a:highlight>
              </a:rPr>
              <a:t>“电聊”</a:t>
            </a:r>
            <a:r>
              <a:rPr lang="en" sz="3000"/>
              <a:t>。</a:t>
            </a:r>
            <a:endParaRPr sz="3000"/>
          </a:p>
          <a:p>
            <a:pPr marL="22860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3000"/>
              <a:t>丽莎：“电聊”？什么是“电聊”？</a:t>
            </a:r>
            <a:endParaRPr sz="3000"/>
          </a:p>
          <a:p>
            <a:pPr marL="22860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3000"/>
              <a:t>柯林：就是</a:t>
            </a:r>
            <a:r>
              <a:rPr lang="en" sz="3000">
                <a:highlight>
                  <a:srgbClr val="00FFFF"/>
                </a:highlight>
              </a:rPr>
              <a:t>打“电”话“聊”天儿</a:t>
            </a:r>
            <a:r>
              <a:rPr lang="en" sz="3000"/>
              <a:t>。懂了吧？一直聊、不停地聊、</a:t>
            </a:r>
            <a:r>
              <a:rPr lang="en" sz="3000">
                <a:highlight>
                  <a:schemeClr val="lt1"/>
                </a:highlight>
              </a:rPr>
              <a:t>从早到晚地聊</a:t>
            </a:r>
            <a:r>
              <a:rPr lang="en" sz="3000">
                <a:latin typeface="Arial"/>
                <a:ea typeface="Arial"/>
                <a:cs typeface="Arial"/>
                <a:sym typeface="Arial"/>
              </a:rPr>
              <a:t>……</a:t>
            </a:r>
            <a:endParaRPr sz="3000"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3000">
                <a:highlight>
                  <a:srgbClr val="FFFF00"/>
                </a:highlight>
              </a:rPr>
              <a:t>什么是“电聊”？</a:t>
            </a:r>
            <a:endParaRPr sz="3000"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3000"/>
          </a:p>
        </p:txBody>
      </p:sp>
      <p:pic>
        <p:nvPicPr>
          <p:cNvPr id="241" name="Google Shape;24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8484" y="3774769"/>
            <a:ext cx="2000250" cy="128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2"/>
          <p:cNvSpPr txBox="1">
            <a:spLocks noGrp="1"/>
          </p:cNvSpPr>
          <p:nvPr>
            <p:ph type="title"/>
          </p:nvPr>
        </p:nvSpPr>
        <p:spPr>
          <a:xfrm>
            <a:off x="471488" y="205383"/>
            <a:ext cx="5915100" cy="745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电 + Verb or 电 + N:</a:t>
            </a:r>
            <a:endParaRPr sz="5000"/>
          </a:p>
        </p:txBody>
      </p:sp>
      <p:sp>
        <p:nvSpPr>
          <p:cNvPr id="247" name="Google Shape;247;p4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5089200" cy="3684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lnSpcReduction="10000"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3400">
                <a:highlight>
                  <a:srgbClr val="00FF00"/>
                </a:highlight>
              </a:rPr>
              <a:t>电+聊                 =电聊</a:t>
            </a:r>
            <a:endParaRPr sz="3400">
              <a:highlight>
                <a:srgbClr val="00FF00"/>
              </a:highlight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3400">
              <a:highlight>
                <a:srgbClr val="00FF00"/>
              </a:highlight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3400"/>
              <a:t>电+脑      =         =电脑</a:t>
            </a:r>
            <a:endParaRPr sz="34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34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34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3400"/>
              <a:t>电+影                 =电影</a:t>
            </a:r>
            <a:endParaRPr sz="34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8" name="Google Shape;24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9352" y="951174"/>
            <a:ext cx="1559950" cy="100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5177" y="2176176"/>
            <a:ext cx="1193950" cy="907025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42"/>
          <p:cNvSpPr txBox="1"/>
          <p:nvPr/>
        </p:nvSpPr>
        <p:spPr>
          <a:xfrm>
            <a:off x="5046825" y="1369225"/>
            <a:ext cx="4097100" cy="29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电+视                 =电视</a:t>
            </a:r>
            <a:endParaRPr sz="3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3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3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3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电+话                =电话</a:t>
            </a:r>
            <a:endParaRPr sz="1100"/>
          </a:p>
        </p:txBody>
      </p:sp>
      <p:pic>
        <p:nvPicPr>
          <p:cNvPr id="251" name="Google Shape;251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27850" y="3759826"/>
            <a:ext cx="1327336" cy="74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07950" y="1269150"/>
            <a:ext cx="1527821" cy="90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60900" y="3306550"/>
            <a:ext cx="1421925" cy="113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3"/>
          <p:cNvSpPr txBox="1">
            <a:spLocks noGrp="1"/>
          </p:cNvSpPr>
          <p:nvPr>
            <p:ph type="title"/>
          </p:nvPr>
        </p:nvSpPr>
        <p:spPr>
          <a:xfrm>
            <a:off x="471488" y="205383"/>
            <a:ext cx="5915100" cy="745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50"/>
              <a:t>请你读课文前五行，然后回答。</a:t>
            </a:r>
            <a:endParaRPr/>
          </a:p>
        </p:txBody>
      </p:sp>
      <p:sp>
        <p:nvSpPr>
          <p:cNvPr id="259" name="Google Shape;259;p43"/>
          <p:cNvSpPr txBox="1">
            <a:spLocks noGrp="1"/>
          </p:cNvSpPr>
          <p:nvPr>
            <p:ph type="body" idx="1"/>
          </p:nvPr>
        </p:nvSpPr>
        <p:spPr>
          <a:xfrm>
            <a:off x="471488" y="1026914"/>
            <a:ext cx="5915100" cy="2447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C0000"/>
                </a:solidFill>
              </a:rPr>
              <a:t>你怎么知道张天明是电脑迷？</a:t>
            </a:r>
            <a:endParaRPr>
              <a:solidFill>
                <a:srgbClr val="CC0000"/>
              </a:solidFill>
            </a:endParaRPr>
          </a:p>
          <a:p>
            <a:pPr marL="45720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>
              <a:solidFill>
                <a:srgbClr val="CC0000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>
              <a:solidFill>
                <a:srgbClr val="CC0000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>
              <a:solidFill>
                <a:srgbClr val="CC0000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0" name="Google Shape;26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1500" y="2782150"/>
            <a:ext cx="2967300" cy="197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4"/>
          <p:cNvSpPr txBox="1">
            <a:spLocks noGrp="1"/>
          </p:cNvSpPr>
          <p:nvPr>
            <p:ph type="title"/>
          </p:nvPr>
        </p:nvSpPr>
        <p:spPr>
          <a:xfrm>
            <a:off x="586550" y="465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从早到晚+V+N+的人是......</a:t>
            </a:r>
            <a:endParaRPr sz="3000"/>
          </a:p>
        </p:txBody>
      </p:sp>
      <p:sp>
        <p:nvSpPr>
          <p:cNvPr id="266" name="Google Shape;266;p4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4573"/>
              <a:t>电脑迷</a:t>
            </a:r>
            <a:endParaRPr sz="4573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4573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573"/>
              <a:t>游戏迷</a:t>
            </a:r>
            <a:endParaRPr sz="4573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573"/>
          </a:p>
        </p:txBody>
      </p:sp>
      <p:sp>
        <p:nvSpPr>
          <p:cNvPr id="267" name="Google Shape;267;p44"/>
          <p:cNvSpPr txBox="1"/>
          <p:nvPr/>
        </p:nvSpPr>
        <p:spPr>
          <a:xfrm>
            <a:off x="4863350" y="1456775"/>
            <a:ext cx="3316800" cy="25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457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足球迷</a:t>
            </a:r>
            <a:endParaRPr sz="457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57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57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歌迷 </a:t>
            </a:r>
            <a:endParaRPr sz="457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Google Shape;26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2993" y="795601"/>
            <a:ext cx="1623150" cy="145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7098" y="2652025"/>
            <a:ext cx="1749225" cy="118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87200" y="885275"/>
            <a:ext cx="1846725" cy="12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32800" y="2431700"/>
            <a:ext cx="1933024" cy="128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问题：你或你的朋友/家人是什么迷？为什么？</a:t>
            </a:r>
            <a:endParaRPr/>
          </a:p>
        </p:txBody>
      </p:sp>
      <p:sp>
        <p:nvSpPr>
          <p:cNvPr id="277" name="Google Shape;277;p4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highlight>
                  <a:srgbClr val="B4A7D6"/>
                </a:highlight>
                <a:latin typeface="Arial"/>
                <a:ea typeface="Arial"/>
                <a:cs typeface="Arial"/>
                <a:sym typeface="Arial"/>
              </a:rPr>
              <a:t>Learning objectives</a:t>
            </a:r>
            <a:endParaRPr sz="3000"/>
          </a:p>
        </p:txBody>
      </p:sp>
      <p:sp>
        <p:nvSpPr>
          <p:cNvPr id="146" name="Google Shape;146;p28"/>
          <p:cNvSpPr txBox="1">
            <a:spLocks noGrp="1"/>
          </p:cNvSpPr>
          <p:nvPr>
            <p:ph type="body" idx="1"/>
          </p:nvPr>
        </p:nvSpPr>
        <p:spPr>
          <a:xfrm>
            <a:off x="628650" y="1133175"/>
            <a:ext cx="8235300" cy="41589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24242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Day 1: </a:t>
            </a:r>
            <a:endParaRPr sz="1600">
              <a:solidFill>
                <a:srgbClr val="24242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24242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n" sz="1600">
                <a:latin typeface="Arial"/>
                <a:ea typeface="Arial"/>
                <a:cs typeface="Arial"/>
                <a:sym typeface="Arial"/>
              </a:rPr>
              <a:t>    I can activate my background knowledge, regarding the internet and my daily life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2.     I can identify the radicals疒 and 辶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3.	I can use the patterns of  the “电+N or V” and “N+迷”and the “AABB (e.g., 急急忙忙)”, and the omitted known/mentioned subject in a Chinese sentence.</a:t>
            </a:r>
            <a:endParaRPr sz="1600">
              <a:solidFill>
                <a:srgbClr val="24242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242424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Day 2: 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AutoNum type="arabicPeriod"/>
            </a:pPr>
            <a:r>
              <a:rPr lang="en" sz="1600"/>
              <a:t>I can respond to inferential questions.</a:t>
            </a:r>
            <a:endParaRPr sz="1600"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AutoNum type="arabicPeriod"/>
            </a:pPr>
            <a:r>
              <a:rPr lang="en" sz="1600"/>
              <a:t>I can use appropriate expressions to apologize.</a:t>
            </a:r>
            <a:endParaRPr sz="1600"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AutoNum type="arabicPeriod"/>
            </a:pPr>
            <a:r>
              <a:rPr lang="en" sz="1600"/>
              <a:t>I can use keywords to summarize a short text.</a:t>
            </a:r>
            <a:endParaRPr sz="1600"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AutoNum type="arabicPeriod"/>
            </a:pPr>
            <a:r>
              <a:rPr lang="en" sz="1600"/>
              <a:t>I can use appropriate expressions to present the positive and negative impacts of the internet.</a:t>
            </a:r>
            <a:endParaRPr>
              <a:solidFill>
                <a:srgbClr val="24242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 Day 3:I can identify the key words and understand the general information of the text.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SzPts val="1600"/>
              <a:buFont typeface="Arial"/>
              <a:buAutoNum type="arabicPeriod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I can narrate and summarize the main content of text.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Arial"/>
              <a:buAutoNum type="arabicPeriod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I can express my opinions about the text of “网络上瘾“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读完第一段后填空：</a:t>
            </a:r>
            <a:endParaRPr/>
          </a:p>
        </p:txBody>
      </p:sp>
      <p:sp>
        <p:nvSpPr>
          <p:cNvPr id="283" name="Google Shape;283;p4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CC0000"/>
              </a:solidFill>
            </a:endParaRPr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Clr>
                <a:srgbClr val="CC0000"/>
              </a:buClr>
              <a:buSzPts val="2100"/>
              <a:buAutoNum type="arabicPeriod"/>
            </a:pPr>
            <a:r>
              <a:rPr lang="en">
                <a:solidFill>
                  <a:srgbClr val="CC0000"/>
                </a:solidFill>
              </a:rPr>
              <a:t>__________</a:t>
            </a:r>
            <a:r>
              <a:rPr lang="en">
                <a:solidFill>
                  <a:srgbClr val="CC0000"/>
                </a:solidFill>
                <a:highlight>
                  <a:srgbClr val="FFFF00"/>
                </a:highlight>
              </a:rPr>
              <a:t>（谁）</a:t>
            </a:r>
            <a:r>
              <a:rPr lang="en">
                <a:solidFill>
                  <a:srgbClr val="CC0000"/>
                </a:solidFill>
              </a:rPr>
              <a:t>_________</a:t>
            </a:r>
            <a:r>
              <a:rPr lang="en" sz="3000">
                <a:solidFill>
                  <a:srgbClr val="CC0000"/>
                </a:solidFill>
              </a:rPr>
              <a:t>要去</a:t>
            </a:r>
            <a:r>
              <a:rPr lang="en">
                <a:solidFill>
                  <a:srgbClr val="CC0000"/>
                </a:solidFill>
              </a:rPr>
              <a:t>______</a:t>
            </a:r>
            <a:r>
              <a:rPr lang="en">
                <a:solidFill>
                  <a:srgbClr val="CC0000"/>
                </a:solidFill>
                <a:highlight>
                  <a:srgbClr val="FFFF00"/>
                </a:highlight>
              </a:rPr>
              <a:t>（做什么）</a:t>
            </a:r>
            <a:r>
              <a:rPr lang="en">
                <a:solidFill>
                  <a:srgbClr val="CC0000"/>
                </a:solidFill>
              </a:rPr>
              <a:t>______，</a:t>
            </a:r>
            <a:endParaRPr>
              <a:solidFill>
                <a:srgbClr val="CC0000"/>
              </a:solidFill>
            </a:endParaRPr>
          </a:p>
          <a:p>
            <a:pPr marL="45720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CC0000"/>
                </a:solidFill>
              </a:rPr>
              <a:t>但是天明迟到了，因为</a:t>
            </a:r>
            <a:r>
              <a:rPr lang="en">
                <a:solidFill>
                  <a:srgbClr val="CC0000"/>
                </a:solidFill>
              </a:rPr>
              <a:t>_____________________。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7"/>
          <p:cNvSpPr txBox="1">
            <a:spLocks noGrp="1"/>
          </p:cNvSpPr>
          <p:nvPr>
            <p:ph type="title"/>
          </p:nvPr>
        </p:nvSpPr>
        <p:spPr>
          <a:xfrm>
            <a:off x="444400" y="302075"/>
            <a:ext cx="8426100" cy="745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6B26B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50">
                <a:highlight>
                  <a:srgbClr val="F6B26B"/>
                </a:highlight>
              </a:rPr>
              <a:t>活动3: </a:t>
            </a:r>
            <a:r>
              <a:rPr lang="en" sz="2650"/>
              <a:t>请你读课文第一段，</a:t>
            </a:r>
            <a:endParaRPr sz="2650"/>
          </a:p>
          <a:p>
            <a:pPr marL="457200" lvl="0" indent="-380047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2650"/>
              <a:t>“他”指的是谁？</a:t>
            </a:r>
            <a:endParaRPr sz="2650"/>
          </a:p>
          <a:p>
            <a:pPr marL="457200" lvl="0" indent="-380047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2650"/>
              <a:t>中文常常不说subject，请找出哪里可以加上“他们”</a:t>
            </a:r>
            <a:endParaRPr sz="265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5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50"/>
          </a:p>
        </p:txBody>
      </p:sp>
      <p:sp>
        <p:nvSpPr>
          <p:cNvPr id="289" name="Google Shape;289;p47"/>
          <p:cNvSpPr txBox="1">
            <a:spLocks noGrp="1"/>
          </p:cNvSpPr>
          <p:nvPr>
            <p:ph type="body" idx="1"/>
          </p:nvPr>
        </p:nvSpPr>
        <p:spPr>
          <a:xfrm>
            <a:off x="492750" y="1277100"/>
            <a:ext cx="8158500" cy="386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92500" lnSpcReduction="20000"/>
          </a:bodyPr>
          <a:lstStyle/>
          <a:p>
            <a:pPr marL="177800" lvl="0" indent="-20642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" sz="2865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昨天，丽莎、柯林、雪梅和</a:t>
            </a:r>
            <a:r>
              <a:rPr lang="en" sz="2865" u="sng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他</a:t>
            </a:r>
            <a:r>
              <a:rPr lang="en" sz="2865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约好今天一起去唱卡拉OK，时间到了</a:t>
            </a:r>
            <a:r>
              <a:rPr lang="en" sz="2865" u="sng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他</a:t>
            </a:r>
            <a:r>
              <a:rPr lang="en" sz="2865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也没来，打</a:t>
            </a:r>
            <a:r>
              <a:rPr lang="en" sz="2865" u="sng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他</a:t>
            </a:r>
            <a:r>
              <a:rPr lang="en" sz="2865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的手机，</a:t>
            </a:r>
            <a:r>
              <a:rPr lang="en" sz="2865" u="sng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他</a:t>
            </a:r>
            <a:r>
              <a:rPr lang="en" sz="2865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也不接，就给他发了一个电子邮件。十分钟以后，才看见天明急急忙忙地跑过来。</a:t>
            </a:r>
            <a:endParaRPr sz="2865"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1778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1778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8"/>
          <p:cNvSpPr txBox="1">
            <a:spLocks noGrp="1"/>
          </p:cNvSpPr>
          <p:nvPr>
            <p:ph type="body" idx="1"/>
          </p:nvPr>
        </p:nvSpPr>
        <p:spPr>
          <a:xfrm>
            <a:off x="492750" y="1277100"/>
            <a:ext cx="8158500" cy="386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92500" lnSpcReduction="20000"/>
          </a:bodyPr>
          <a:lstStyle/>
          <a:p>
            <a:pPr marL="177800" lvl="0" indent="-20642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" sz="2865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昨天，丽莎、柯林、雪梅和</a:t>
            </a:r>
            <a:r>
              <a:rPr lang="en" sz="2865" u="sng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他</a:t>
            </a:r>
            <a:r>
              <a:rPr lang="en" sz="2865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约好今天一起去唱卡拉OK，时间到了</a:t>
            </a:r>
            <a:r>
              <a:rPr lang="en" sz="2865" u="sng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他</a:t>
            </a:r>
            <a:r>
              <a:rPr lang="en" sz="2865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也没来，（</a:t>
            </a:r>
            <a:r>
              <a:rPr lang="en" sz="2865">
                <a:solidFill>
                  <a:srgbClr val="0070C0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他们</a:t>
            </a:r>
            <a:r>
              <a:rPr lang="en" sz="2865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）打</a:t>
            </a:r>
            <a:r>
              <a:rPr lang="en" sz="2865" u="sng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他</a:t>
            </a:r>
            <a:r>
              <a:rPr lang="en" sz="2865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的手机，</a:t>
            </a:r>
            <a:r>
              <a:rPr lang="en" sz="2865" u="sng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他</a:t>
            </a:r>
            <a:r>
              <a:rPr lang="en" sz="2865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也不接，（</a:t>
            </a:r>
            <a:r>
              <a:rPr lang="en" sz="2865">
                <a:solidFill>
                  <a:srgbClr val="4A86E8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他们</a:t>
            </a:r>
            <a:r>
              <a:rPr lang="en" sz="2865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）就给他发了一个电子邮件。十分钟以后，（</a:t>
            </a:r>
            <a:r>
              <a:rPr lang="en" sz="2865">
                <a:solidFill>
                  <a:srgbClr val="4A86E8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他们</a:t>
            </a:r>
            <a:r>
              <a:rPr lang="en" sz="2865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）才看见天明急急忙忙地跑过来。</a:t>
            </a:r>
            <a:endParaRPr sz="2865"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1778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1778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48"/>
          <p:cNvSpPr txBox="1">
            <a:spLocks noGrp="1"/>
          </p:cNvSpPr>
          <p:nvPr>
            <p:ph type="title"/>
          </p:nvPr>
        </p:nvSpPr>
        <p:spPr>
          <a:xfrm>
            <a:off x="444400" y="302075"/>
            <a:ext cx="8426100" cy="745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6B26B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50">
                <a:highlight>
                  <a:srgbClr val="F6B26B"/>
                </a:highlight>
              </a:rPr>
              <a:t>活动3: </a:t>
            </a:r>
            <a:r>
              <a:rPr lang="en" sz="2650"/>
              <a:t>请你读课文第一段，</a:t>
            </a:r>
            <a:endParaRPr sz="2650"/>
          </a:p>
          <a:p>
            <a:pPr marL="457200" lvl="0" indent="-380047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2650"/>
              <a:t>“他”指的是谁？</a:t>
            </a:r>
            <a:endParaRPr sz="2650"/>
          </a:p>
          <a:p>
            <a:pPr marL="457200" lvl="0" indent="-380047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2650"/>
              <a:t>中文常常不说subject，请找出哪里可以加上“他们”</a:t>
            </a:r>
            <a:endParaRPr sz="265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5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5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9"/>
          <p:cNvSpPr txBox="1">
            <a:spLocks noGrp="1"/>
          </p:cNvSpPr>
          <p:nvPr>
            <p:ph type="title"/>
          </p:nvPr>
        </p:nvSpPr>
        <p:spPr>
          <a:xfrm>
            <a:off x="628650" y="-14899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6B26B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>
                <a:highlight>
                  <a:srgbClr val="F6B26B"/>
                </a:highlight>
              </a:rPr>
              <a:t>活动4: </a:t>
            </a:r>
            <a:r>
              <a:rPr lang="en"/>
              <a:t>理解课文：</a:t>
            </a:r>
            <a:endParaRPr/>
          </a:p>
        </p:txBody>
      </p:sp>
      <p:sp>
        <p:nvSpPr>
          <p:cNvPr id="301" name="Google Shape;301;p49"/>
          <p:cNvSpPr txBox="1">
            <a:spLocks noGrp="1"/>
          </p:cNvSpPr>
          <p:nvPr>
            <p:ph type="body" idx="1"/>
          </p:nvPr>
        </p:nvSpPr>
        <p:spPr>
          <a:xfrm>
            <a:off x="395700" y="414625"/>
            <a:ext cx="8501700" cy="4941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62500" lnSpcReduction="20000"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50"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228600" lvl="0" indent="-21153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ct val="100000"/>
              <a:buChar char="•"/>
            </a:pPr>
            <a:r>
              <a:rPr lang="en" sz="4050">
                <a:solidFill>
                  <a:srgbClr val="11111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十分钟以后，才看见天明急急忙忙地跑过来。</a:t>
            </a:r>
            <a:endParaRPr sz="4050">
              <a:solidFill>
                <a:srgbClr val="11111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2286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50">
                <a:solidFill>
                  <a:srgbClr val="111111"/>
                </a:solidFill>
                <a:highlight>
                  <a:schemeClr val="lt1"/>
                </a:highlight>
              </a:rPr>
              <a:t>天明：对不起，对不起，我在网上下载了一个软件，又查了一点东西，结果忘了时间。</a:t>
            </a:r>
            <a:endParaRPr sz="4050">
              <a:solidFill>
                <a:srgbClr val="111111"/>
              </a:solidFill>
              <a:highlight>
                <a:schemeClr val="lt1"/>
              </a:highlight>
            </a:endParaRPr>
          </a:p>
          <a:p>
            <a:pPr marL="2286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50">
              <a:solidFill>
                <a:srgbClr val="111111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en" sz="3895">
                <a:highlight>
                  <a:schemeClr val="accent4"/>
                </a:highlight>
                <a:latin typeface="Arial"/>
                <a:ea typeface="Arial"/>
                <a:cs typeface="Arial"/>
                <a:sym typeface="Arial"/>
              </a:rPr>
              <a:t>天明现在知道他迟到了吗？你怎么知道的？</a:t>
            </a:r>
            <a:endParaRPr sz="3895">
              <a:highlight>
                <a:schemeClr val="accent4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3350"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50"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8095"/>
              <a:buFont typeface="Arial"/>
              <a:buNone/>
            </a:pPr>
            <a:endParaRPr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0"/>
          <p:cNvSpPr txBox="1">
            <a:spLocks noGrp="1"/>
          </p:cNvSpPr>
          <p:nvPr>
            <p:ph type="title"/>
          </p:nvPr>
        </p:nvSpPr>
        <p:spPr>
          <a:xfrm>
            <a:off x="628650" y="-14899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6B26B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>
                <a:highlight>
                  <a:srgbClr val="F6B26B"/>
                </a:highlight>
              </a:rPr>
              <a:t>活动4: </a:t>
            </a:r>
            <a:r>
              <a:rPr lang="en"/>
              <a:t>理解课文：</a:t>
            </a:r>
            <a:endParaRPr/>
          </a:p>
        </p:txBody>
      </p:sp>
      <p:sp>
        <p:nvSpPr>
          <p:cNvPr id="307" name="Google Shape;307;p50"/>
          <p:cNvSpPr txBox="1">
            <a:spLocks noGrp="1"/>
          </p:cNvSpPr>
          <p:nvPr>
            <p:ph type="body" idx="1"/>
          </p:nvPr>
        </p:nvSpPr>
        <p:spPr>
          <a:xfrm>
            <a:off x="395700" y="414625"/>
            <a:ext cx="8501700" cy="4941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62500" lnSpcReduction="20000"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50"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228600" lvl="0" indent="-21153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ct val="100000"/>
              <a:buChar char="•"/>
            </a:pPr>
            <a:r>
              <a:rPr lang="en" sz="4050">
                <a:solidFill>
                  <a:srgbClr val="11111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十分钟以后，才看见天明</a:t>
            </a:r>
            <a:r>
              <a:rPr lang="en" sz="4050">
                <a:solidFill>
                  <a:srgbClr val="111111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急急忙忙</a:t>
            </a:r>
            <a:r>
              <a:rPr lang="en" sz="4050">
                <a:solidFill>
                  <a:srgbClr val="11111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地跑过来。</a:t>
            </a:r>
            <a:endParaRPr sz="4050">
              <a:solidFill>
                <a:srgbClr val="11111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2286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50">
                <a:solidFill>
                  <a:srgbClr val="111111"/>
                </a:solidFill>
                <a:highlight>
                  <a:schemeClr val="lt1"/>
                </a:highlight>
              </a:rPr>
              <a:t>天明：</a:t>
            </a:r>
            <a:r>
              <a:rPr lang="en" sz="4050">
                <a:solidFill>
                  <a:srgbClr val="111111"/>
                </a:solidFill>
                <a:highlight>
                  <a:srgbClr val="00FFFF"/>
                </a:highlight>
              </a:rPr>
              <a:t>对不起，对不起</a:t>
            </a:r>
            <a:r>
              <a:rPr lang="en" sz="4050">
                <a:solidFill>
                  <a:srgbClr val="111111"/>
                </a:solidFill>
                <a:highlight>
                  <a:schemeClr val="lt1"/>
                </a:highlight>
              </a:rPr>
              <a:t>，我在网上下载了一个软件，又查了一点东西，结果</a:t>
            </a:r>
            <a:r>
              <a:rPr lang="en" sz="4050">
                <a:solidFill>
                  <a:srgbClr val="111111"/>
                </a:solidFill>
                <a:highlight>
                  <a:srgbClr val="00FFFF"/>
                </a:highlight>
              </a:rPr>
              <a:t>忘了时间</a:t>
            </a:r>
            <a:r>
              <a:rPr lang="en" sz="4050">
                <a:solidFill>
                  <a:srgbClr val="111111"/>
                </a:solidFill>
                <a:highlight>
                  <a:schemeClr val="lt1"/>
                </a:highlight>
              </a:rPr>
              <a:t>。</a:t>
            </a:r>
            <a:endParaRPr sz="4050">
              <a:solidFill>
                <a:srgbClr val="111111"/>
              </a:solidFill>
              <a:highlight>
                <a:schemeClr val="lt1"/>
              </a:highlight>
            </a:endParaRPr>
          </a:p>
          <a:p>
            <a:pPr marL="2286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50">
              <a:solidFill>
                <a:srgbClr val="111111"/>
              </a:solidFill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en" sz="3895">
                <a:highlight>
                  <a:schemeClr val="accent4"/>
                </a:highlight>
                <a:latin typeface="Arial"/>
                <a:ea typeface="Arial"/>
                <a:cs typeface="Arial"/>
                <a:sym typeface="Arial"/>
              </a:rPr>
              <a:t>天明现在知道他迟到了吗？你怎么知道的？</a:t>
            </a:r>
            <a:endParaRPr sz="3895">
              <a:highlight>
                <a:schemeClr val="accent4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3350"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50"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8095"/>
              <a:buFont typeface="Arial"/>
              <a:buNone/>
            </a:pPr>
            <a:endParaRPr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00FFFF"/>
                </a:highlight>
              </a:rPr>
              <a:t>迟</a:t>
            </a:r>
            <a:r>
              <a:rPr lang="en"/>
              <a:t>到</a:t>
            </a:r>
            <a:endParaRPr/>
          </a:p>
        </p:txBody>
      </p:sp>
      <p:sp>
        <p:nvSpPr>
          <p:cNvPr id="313" name="Google Shape;313;p5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辶</a:t>
            </a:r>
            <a:endParaRPr sz="290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迟  </a:t>
            </a:r>
            <a:r>
              <a:rPr lang="en" sz="18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chí       late</a:t>
            </a:r>
            <a:endParaRPr sz="2900">
              <a:solidFill>
                <a:srgbClr val="00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远  </a:t>
            </a:r>
            <a:r>
              <a:rPr lang="en" sz="18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yuǎn    far</a:t>
            </a:r>
            <a:endParaRPr sz="2900">
              <a:solidFill>
                <a:srgbClr val="00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边  </a:t>
            </a:r>
            <a:r>
              <a:rPr lang="en" sz="18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biān     side</a:t>
            </a:r>
            <a:endParaRPr sz="2900">
              <a:solidFill>
                <a:srgbClr val="00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道  </a:t>
            </a:r>
            <a:r>
              <a:rPr lang="en" sz="18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dào      path</a:t>
            </a:r>
            <a:endParaRPr sz="2900">
              <a:solidFill>
                <a:srgbClr val="00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2"/>
          <p:cNvSpPr txBox="1">
            <a:spLocks noGrp="1"/>
          </p:cNvSpPr>
          <p:nvPr>
            <p:ph type="title"/>
          </p:nvPr>
        </p:nvSpPr>
        <p:spPr>
          <a:xfrm>
            <a:off x="471488" y="205383"/>
            <a:ext cx="5915100" cy="745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52"/>
          <p:cNvSpPr txBox="1">
            <a:spLocks noGrp="1"/>
          </p:cNvSpPr>
          <p:nvPr>
            <p:ph type="body" idx="1"/>
          </p:nvPr>
        </p:nvSpPr>
        <p:spPr>
          <a:xfrm>
            <a:off x="471488" y="1026914"/>
            <a:ext cx="5915100" cy="2447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770"/>
              <a:buNone/>
            </a:pPr>
            <a:r>
              <a:rPr lang="en" sz="2330">
                <a:highlight>
                  <a:srgbClr val="00FF00"/>
                </a:highlight>
              </a:rPr>
              <a:t>急忙---急急忙忙</a:t>
            </a:r>
            <a:r>
              <a:rPr lang="en" sz="2330"/>
              <a:t>（AABB）adv./adj.</a:t>
            </a:r>
            <a:endParaRPr sz="2330"/>
          </a:p>
          <a:p>
            <a:pPr marL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770"/>
              <a:buNone/>
            </a:pPr>
            <a:endParaRPr sz="2330"/>
          </a:p>
          <a:p>
            <a:pPr marL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770"/>
              <a:buNone/>
            </a:pPr>
            <a:r>
              <a:rPr lang="en" sz="2330"/>
              <a:t>高兴---</a:t>
            </a:r>
            <a:endParaRPr sz="2330"/>
          </a:p>
          <a:p>
            <a:pPr marL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770"/>
              <a:buNone/>
            </a:pPr>
            <a:endParaRPr sz="2330"/>
          </a:p>
          <a:p>
            <a:pPr marL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770"/>
              <a:buNone/>
            </a:pPr>
            <a:r>
              <a:rPr lang="en" sz="2330"/>
              <a:t>平安---</a:t>
            </a:r>
            <a:endParaRPr sz="2330"/>
          </a:p>
          <a:p>
            <a:pPr marL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770"/>
              <a:buNone/>
            </a:pPr>
            <a:endParaRPr sz="2330"/>
          </a:p>
          <a:p>
            <a:pPr marL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770"/>
              <a:buNone/>
            </a:pPr>
            <a:endParaRPr sz="2330"/>
          </a:p>
          <a:p>
            <a:pPr marL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770"/>
              <a:buNone/>
            </a:pPr>
            <a:r>
              <a:rPr lang="en" sz="2330"/>
              <a:t>、</a:t>
            </a:r>
            <a:endParaRPr sz="247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3"/>
          <p:cNvSpPr txBox="1">
            <a:spLocks noGrp="1"/>
          </p:cNvSpPr>
          <p:nvPr>
            <p:ph type="title"/>
          </p:nvPr>
        </p:nvSpPr>
        <p:spPr>
          <a:xfrm>
            <a:off x="471488" y="205383"/>
            <a:ext cx="5915100" cy="745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53"/>
          <p:cNvSpPr txBox="1">
            <a:spLocks noGrp="1"/>
          </p:cNvSpPr>
          <p:nvPr>
            <p:ph type="body" idx="1"/>
          </p:nvPr>
        </p:nvSpPr>
        <p:spPr>
          <a:xfrm>
            <a:off x="471488" y="1026914"/>
            <a:ext cx="5915100" cy="2447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770"/>
              <a:buNone/>
            </a:pPr>
            <a:r>
              <a:rPr lang="en" sz="2330">
                <a:highlight>
                  <a:srgbClr val="00FF00"/>
                </a:highlight>
              </a:rPr>
              <a:t>急忙---急急忙忙</a:t>
            </a:r>
            <a:r>
              <a:rPr lang="en" sz="2330"/>
              <a:t>（AABB）adv./adj.</a:t>
            </a:r>
            <a:endParaRPr sz="2330"/>
          </a:p>
          <a:p>
            <a:pPr marL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770"/>
              <a:buNone/>
            </a:pPr>
            <a:endParaRPr sz="2330"/>
          </a:p>
          <a:p>
            <a:pPr marL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770"/>
              <a:buNone/>
            </a:pPr>
            <a:r>
              <a:rPr lang="en" sz="2330"/>
              <a:t>高兴---高高兴兴</a:t>
            </a:r>
            <a:endParaRPr sz="2330"/>
          </a:p>
          <a:p>
            <a:pPr marL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770"/>
              <a:buNone/>
            </a:pPr>
            <a:endParaRPr sz="2330"/>
          </a:p>
          <a:p>
            <a:pPr marL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770"/>
              <a:buNone/>
            </a:pPr>
            <a:r>
              <a:rPr lang="en" sz="2330"/>
              <a:t>平安---平平安安</a:t>
            </a:r>
            <a:endParaRPr sz="2330"/>
          </a:p>
          <a:p>
            <a:pPr marL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770"/>
              <a:buNone/>
            </a:pPr>
            <a:endParaRPr sz="2330"/>
          </a:p>
          <a:p>
            <a:pPr marL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770"/>
              <a:buNone/>
            </a:pPr>
            <a:endParaRPr sz="2330"/>
          </a:p>
          <a:p>
            <a:pPr marL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770"/>
              <a:buNone/>
            </a:pPr>
            <a:r>
              <a:rPr lang="en" sz="2330"/>
              <a:t>、</a:t>
            </a:r>
            <a:endParaRPr sz="247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4"/>
          <p:cNvSpPr txBox="1">
            <a:spLocks noGrp="1"/>
          </p:cNvSpPr>
          <p:nvPr>
            <p:ph type="title"/>
          </p:nvPr>
        </p:nvSpPr>
        <p:spPr>
          <a:xfrm>
            <a:off x="471488" y="205383"/>
            <a:ext cx="5915100" cy="745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54"/>
          <p:cNvSpPr txBox="1">
            <a:spLocks noGrp="1"/>
          </p:cNvSpPr>
          <p:nvPr>
            <p:ph type="body" idx="1"/>
          </p:nvPr>
        </p:nvSpPr>
        <p:spPr>
          <a:xfrm>
            <a:off x="471488" y="1026914"/>
            <a:ext cx="5915100" cy="2447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770"/>
              <a:buNone/>
            </a:pPr>
            <a:r>
              <a:rPr lang="en" sz="2330">
                <a:highlight>
                  <a:srgbClr val="00FF00"/>
                </a:highlight>
              </a:rPr>
              <a:t>急忙---急急忙忙</a:t>
            </a:r>
            <a:r>
              <a:rPr lang="en" sz="2330"/>
              <a:t>（AABB）adv./adj.</a:t>
            </a:r>
            <a:endParaRPr sz="2330"/>
          </a:p>
          <a:p>
            <a:pPr marL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770"/>
              <a:buNone/>
            </a:pPr>
            <a:endParaRPr sz="2330"/>
          </a:p>
          <a:p>
            <a:pPr marL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770"/>
              <a:buNone/>
            </a:pPr>
            <a:r>
              <a:rPr lang="en" sz="2330"/>
              <a:t>高兴---高高兴兴上班来</a:t>
            </a:r>
            <a:endParaRPr sz="2330"/>
          </a:p>
          <a:p>
            <a:pPr marL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770"/>
              <a:buNone/>
            </a:pPr>
            <a:endParaRPr sz="2330"/>
          </a:p>
          <a:p>
            <a:pPr marL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770"/>
              <a:buNone/>
            </a:pPr>
            <a:r>
              <a:rPr lang="en" sz="2330"/>
              <a:t>平安---平平安安回家去</a:t>
            </a:r>
            <a:endParaRPr sz="2330"/>
          </a:p>
          <a:p>
            <a:pPr marL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770"/>
              <a:buNone/>
            </a:pPr>
            <a:endParaRPr sz="2330"/>
          </a:p>
          <a:p>
            <a:pPr marL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770"/>
              <a:buNone/>
            </a:pPr>
            <a:endParaRPr sz="2330"/>
          </a:p>
          <a:p>
            <a:pPr marL="0" lvl="0" indent="0" algn="l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SzPts val="770"/>
              <a:buNone/>
            </a:pPr>
            <a:r>
              <a:rPr lang="en" sz="2330"/>
              <a:t>、</a:t>
            </a:r>
            <a:endParaRPr sz="2470"/>
          </a:p>
        </p:txBody>
      </p:sp>
      <p:pic>
        <p:nvPicPr>
          <p:cNvPr id="332" name="Google Shape;33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9475" y="2805032"/>
            <a:ext cx="5360900" cy="218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5"/>
          <p:cNvSpPr txBox="1">
            <a:spLocks noGrp="1"/>
          </p:cNvSpPr>
          <p:nvPr>
            <p:ph type="body" idx="1"/>
          </p:nvPr>
        </p:nvSpPr>
        <p:spPr>
          <a:xfrm>
            <a:off x="61200" y="164363"/>
            <a:ext cx="8954400" cy="47931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177800" lvl="0" indent="-20002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50"/>
              <a:buChar char="•"/>
            </a:pPr>
            <a:r>
              <a:rPr lang="en" sz="2550">
                <a:highlight>
                  <a:srgbClr val="F1C232"/>
                </a:highlight>
                <a:latin typeface="Arial"/>
                <a:ea typeface="Arial"/>
                <a:cs typeface="Arial"/>
                <a:sym typeface="Arial"/>
              </a:rPr>
              <a:t>活动5：</a:t>
            </a:r>
            <a:endParaRPr sz="2550">
              <a:highlight>
                <a:srgbClr val="F1C232"/>
              </a:highlight>
              <a:latin typeface="Arial"/>
              <a:ea typeface="Arial"/>
              <a:cs typeface="Arial"/>
              <a:sym typeface="Arial"/>
            </a:endParaRPr>
          </a:p>
          <a:p>
            <a:pPr marL="1778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Arial"/>
                <a:ea typeface="Arial"/>
                <a:cs typeface="Arial"/>
                <a:sym typeface="Arial"/>
              </a:rPr>
              <a:t>请你阅读课文，找出张天明和丽莎都用网络做什么。（V+O）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1778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00"/>
          </a:p>
          <a:p>
            <a:pPr marL="1778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6B26B"/>
                </a:highlight>
              </a:rPr>
              <a:t>活动1: </a:t>
            </a:r>
            <a:r>
              <a:rPr lang="en">
                <a:highlight>
                  <a:schemeClr val="lt1"/>
                </a:highlight>
              </a:rPr>
              <a:t>Warm-up questions</a:t>
            </a:r>
            <a:endParaRPr>
              <a:highlight>
                <a:schemeClr val="lt1"/>
              </a:highlight>
            </a:endParaRPr>
          </a:p>
        </p:txBody>
      </p:sp>
      <p:sp>
        <p:nvSpPr>
          <p:cNvPr id="152" name="Google Shape;152;p2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你们平常用网络做什么？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你们觉得网络有什么好处？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你们觉得网络有什么不好的地方吗？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3" name="Google Shape;15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2925" y="1300375"/>
            <a:ext cx="3811149" cy="2542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6"/>
          <p:cNvSpPr txBox="1">
            <a:spLocks noGrp="1"/>
          </p:cNvSpPr>
          <p:nvPr>
            <p:ph type="body" idx="1"/>
          </p:nvPr>
        </p:nvSpPr>
        <p:spPr>
          <a:xfrm>
            <a:off x="61200" y="164363"/>
            <a:ext cx="8954400" cy="47931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70000" lnSpcReduction="20000"/>
          </a:bodyPr>
          <a:lstStyle/>
          <a:p>
            <a:pPr marL="177800" lvl="0" indent="-20256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" sz="3700">
                <a:highlight>
                  <a:srgbClr val="F1C232"/>
                </a:highlight>
                <a:latin typeface="Arial"/>
                <a:ea typeface="Arial"/>
                <a:cs typeface="Arial"/>
                <a:sym typeface="Arial"/>
              </a:rPr>
              <a:t>活动5：</a:t>
            </a:r>
            <a:endParaRPr sz="3700">
              <a:highlight>
                <a:srgbClr val="F1C232"/>
              </a:highlight>
              <a:latin typeface="Arial"/>
              <a:ea typeface="Arial"/>
              <a:cs typeface="Arial"/>
              <a:sym typeface="Arial"/>
            </a:endParaRPr>
          </a:p>
          <a:p>
            <a:pPr marL="1778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latin typeface="Arial"/>
                <a:ea typeface="Arial"/>
                <a:cs typeface="Arial"/>
                <a:sym typeface="Arial"/>
              </a:rPr>
              <a:t>请你读课文，找出张天明和丽莎都用网络做什么（V+O）。</a:t>
            </a:r>
            <a:endParaRPr sz="3700">
              <a:latin typeface="Arial"/>
              <a:ea typeface="Arial"/>
              <a:cs typeface="Arial"/>
              <a:sym typeface="Arial"/>
            </a:endParaRPr>
          </a:p>
          <a:p>
            <a:pPr marL="1778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00"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1778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（天明）在网上看新闻、查资料、玩儿游戏，有时候还在自己的网站上写博客......; </a:t>
            </a:r>
            <a:r>
              <a:rPr lang="en" sz="3400">
                <a:highlight>
                  <a:schemeClr val="lt1"/>
                </a:highlight>
              </a:rPr>
              <a:t>你可以叫外卖、购物，你可以租房子、买车，衣食住行，什么都查得到</a:t>
            </a:r>
            <a:endParaRPr sz="3400">
              <a:highlight>
                <a:schemeClr val="lt1"/>
              </a:highlight>
            </a:endParaRPr>
          </a:p>
          <a:p>
            <a:pPr marL="1778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highlight>
                  <a:schemeClr val="lt1"/>
                </a:highlight>
              </a:rPr>
              <a:t>（丽莎）做翻译练习，上网比较价钱；发</a:t>
            </a:r>
            <a:r>
              <a:rPr lang="en" sz="340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微信、电邮</a:t>
            </a:r>
            <a:endParaRPr sz="3400">
              <a:highlight>
                <a:schemeClr val="lt1"/>
              </a:highlight>
            </a:endParaRPr>
          </a:p>
          <a:p>
            <a:pPr marL="1778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7"/>
          <p:cNvSpPr txBox="1">
            <a:spLocks noGrp="1"/>
          </p:cNvSpPr>
          <p:nvPr>
            <p:ph type="body" idx="1"/>
          </p:nvPr>
        </p:nvSpPr>
        <p:spPr>
          <a:xfrm>
            <a:off x="61200" y="164363"/>
            <a:ext cx="8954400" cy="47931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70000" lnSpcReduction="20000"/>
          </a:bodyPr>
          <a:lstStyle/>
          <a:p>
            <a:pPr marL="177800" lvl="0" indent="-20256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" sz="3700">
                <a:highlight>
                  <a:srgbClr val="F1C232"/>
                </a:highlight>
                <a:latin typeface="Arial"/>
                <a:ea typeface="Arial"/>
                <a:cs typeface="Arial"/>
                <a:sym typeface="Arial"/>
              </a:rPr>
              <a:t>活动5：</a:t>
            </a:r>
            <a:endParaRPr sz="3700">
              <a:highlight>
                <a:srgbClr val="F1C232"/>
              </a:highlight>
              <a:latin typeface="Arial"/>
              <a:ea typeface="Arial"/>
              <a:cs typeface="Arial"/>
              <a:sym typeface="Arial"/>
            </a:endParaRPr>
          </a:p>
          <a:p>
            <a:pPr marL="1778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latin typeface="Arial"/>
                <a:ea typeface="Arial"/>
                <a:cs typeface="Arial"/>
                <a:sym typeface="Arial"/>
              </a:rPr>
              <a:t>请你读课文，找出张天明和丽莎都用网络做什么（V+O）。</a:t>
            </a:r>
            <a:endParaRPr sz="3700">
              <a:latin typeface="Arial"/>
              <a:ea typeface="Arial"/>
              <a:cs typeface="Arial"/>
              <a:sym typeface="Arial"/>
            </a:endParaRPr>
          </a:p>
          <a:p>
            <a:pPr marL="1778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00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78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（天明）在网上</a:t>
            </a:r>
            <a:r>
              <a:rPr lang="en" sz="3400">
                <a:solidFill>
                  <a:srgbClr val="111111"/>
                </a:solidFill>
                <a:highlight>
                  <a:srgbClr val="00FF00"/>
                </a:highlight>
                <a:latin typeface="Arial"/>
                <a:ea typeface="Arial"/>
                <a:cs typeface="Arial"/>
                <a:sym typeface="Arial"/>
              </a:rPr>
              <a:t>看新闻</a:t>
            </a:r>
            <a:r>
              <a:rPr lang="en" sz="34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、</a:t>
            </a:r>
            <a:r>
              <a:rPr lang="en" sz="3400">
                <a:solidFill>
                  <a:srgbClr val="111111"/>
                </a:solidFill>
                <a:highlight>
                  <a:srgbClr val="00FF00"/>
                </a:highlight>
                <a:latin typeface="Arial"/>
                <a:ea typeface="Arial"/>
                <a:cs typeface="Arial"/>
                <a:sym typeface="Arial"/>
              </a:rPr>
              <a:t>查资料</a:t>
            </a:r>
            <a:r>
              <a:rPr lang="en" sz="34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、</a:t>
            </a:r>
            <a:r>
              <a:rPr lang="en" sz="3400">
                <a:solidFill>
                  <a:srgbClr val="111111"/>
                </a:solidFill>
                <a:highlight>
                  <a:srgbClr val="00FF00"/>
                </a:highlight>
                <a:latin typeface="Arial"/>
                <a:ea typeface="Arial"/>
                <a:cs typeface="Arial"/>
                <a:sym typeface="Arial"/>
              </a:rPr>
              <a:t>玩儿游戏</a:t>
            </a:r>
            <a:r>
              <a:rPr lang="en" sz="34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，有时候还在自己的</a:t>
            </a:r>
            <a:r>
              <a:rPr lang="en" sz="3400">
                <a:solidFill>
                  <a:srgbClr val="11111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网站</a:t>
            </a:r>
            <a:r>
              <a:rPr lang="en" sz="34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上</a:t>
            </a:r>
            <a:r>
              <a:rPr lang="en" sz="3400">
                <a:solidFill>
                  <a:srgbClr val="111111"/>
                </a:solidFill>
                <a:highlight>
                  <a:srgbClr val="00FF00"/>
                </a:highlight>
                <a:latin typeface="Arial"/>
                <a:ea typeface="Arial"/>
                <a:cs typeface="Arial"/>
                <a:sym typeface="Arial"/>
              </a:rPr>
              <a:t>写博客</a:t>
            </a:r>
            <a:r>
              <a:rPr lang="en" sz="3400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......</a:t>
            </a:r>
            <a:r>
              <a:rPr lang="en" sz="3400">
                <a:solidFill>
                  <a:srgbClr val="11111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; </a:t>
            </a:r>
            <a:r>
              <a:rPr lang="en" sz="3400">
                <a:solidFill>
                  <a:srgbClr val="111111"/>
                </a:solidFill>
              </a:rPr>
              <a:t>你可以</a:t>
            </a:r>
            <a:r>
              <a:rPr lang="en" sz="3400">
                <a:solidFill>
                  <a:srgbClr val="111111"/>
                </a:solidFill>
                <a:highlight>
                  <a:srgbClr val="00FF00"/>
                </a:highlight>
              </a:rPr>
              <a:t>叫外卖</a:t>
            </a:r>
            <a:r>
              <a:rPr lang="en" sz="3400">
                <a:solidFill>
                  <a:srgbClr val="111111"/>
                </a:solidFill>
              </a:rPr>
              <a:t>、</a:t>
            </a:r>
            <a:r>
              <a:rPr lang="en" sz="3400">
                <a:solidFill>
                  <a:srgbClr val="111111"/>
                </a:solidFill>
                <a:highlight>
                  <a:srgbClr val="00FF00"/>
                </a:highlight>
              </a:rPr>
              <a:t>购物</a:t>
            </a:r>
            <a:r>
              <a:rPr lang="en" sz="3400">
                <a:solidFill>
                  <a:srgbClr val="111111"/>
                </a:solidFill>
              </a:rPr>
              <a:t>，你可以</a:t>
            </a:r>
            <a:r>
              <a:rPr lang="en" sz="3400">
                <a:solidFill>
                  <a:srgbClr val="111111"/>
                </a:solidFill>
                <a:highlight>
                  <a:srgbClr val="00FF00"/>
                </a:highlight>
              </a:rPr>
              <a:t>租房子、买车</a:t>
            </a:r>
            <a:r>
              <a:rPr lang="en" sz="3400">
                <a:solidFill>
                  <a:srgbClr val="111111"/>
                </a:solidFill>
              </a:rPr>
              <a:t>，</a:t>
            </a:r>
            <a:r>
              <a:rPr lang="en" sz="3400">
                <a:solidFill>
                  <a:srgbClr val="111111"/>
                </a:solidFill>
                <a:highlight>
                  <a:srgbClr val="00FF00"/>
                </a:highlight>
              </a:rPr>
              <a:t>衣食住行</a:t>
            </a:r>
            <a:r>
              <a:rPr lang="en" sz="3400">
                <a:solidFill>
                  <a:srgbClr val="111111"/>
                </a:solidFill>
              </a:rPr>
              <a:t>，</a:t>
            </a:r>
            <a:r>
              <a:rPr lang="en" sz="3400">
                <a:solidFill>
                  <a:srgbClr val="111111"/>
                </a:solidFill>
                <a:highlight>
                  <a:srgbClr val="00FF00"/>
                </a:highlight>
              </a:rPr>
              <a:t>什么都查</a:t>
            </a:r>
            <a:r>
              <a:rPr lang="en" sz="3400">
                <a:solidFill>
                  <a:srgbClr val="111111"/>
                </a:solidFill>
              </a:rPr>
              <a:t>得到</a:t>
            </a:r>
            <a:endParaRPr sz="3400">
              <a:solidFill>
                <a:srgbClr val="111111"/>
              </a:solidFill>
            </a:endParaRPr>
          </a:p>
          <a:p>
            <a:pPr marL="1778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111111"/>
                </a:solidFill>
              </a:rPr>
              <a:t>（丽莎）</a:t>
            </a:r>
            <a:r>
              <a:rPr lang="en" sz="3400">
                <a:solidFill>
                  <a:srgbClr val="111111"/>
                </a:solidFill>
                <a:highlight>
                  <a:srgbClr val="00FF00"/>
                </a:highlight>
              </a:rPr>
              <a:t>做翻译练习</a:t>
            </a:r>
            <a:r>
              <a:rPr lang="en" sz="3400">
                <a:solidFill>
                  <a:srgbClr val="111111"/>
                </a:solidFill>
              </a:rPr>
              <a:t>，上网</a:t>
            </a:r>
            <a:r>
              <a:rPr lang="en" sz="3400">
                <a:solidFill>
                  <a:srgbClr val="111111"/>
                </a:solidFill>
                <a:highlight>
                  <a:srgbClr val="00FF00"/>
                </a:highlight>
              </a:rPr>
              <a:t>比较价钱</a:t>
            </a:r>
            <a:r>
              <a:rPr lang="en" sz="3400">
                <a:solidFill>
                  <a:srgbClr val="111111"/>
                </a:solidFill>
              </a:rPr>
              <a:t>；</a:t>
            </a:r>
            <a:r>
              <a:rPr lang="en" sz="3400">
                <a:solidFill>
                  <a:srgbClr val="111111"/>
                </a:solidFill>
                <a:highlight>
                  <a:srgbClr val="00FF00"/>
                </a:highlight>
              </a:rPr>
              <a:t>发</a:t>
            </a:r>
            <a:r>
              <a:rPr lang="en" sz="3400">
                <a:solidFill>
                  <a:srgbClr val="111111"/>
                </a:solidFill>
                <a:highlight>
                  <a:srgbClr val="00FF00"/>
                </a:highlight>
                <a:latin typeface="Arial"/>
                <a:ea typeface="Arial"/>
                <a:cs typeface="Arial"/>
                <a:sym typeface="Arial"/>
              </a:rPr>
              <a:t>微信、电邮</a:t>
            </a:r>
            <a:endParaRPr sz="3400">
              <a:solidFill>
                <a:srgbClr val="111111"/>
              </a:solidFill>
            </a:endParaRPr>
          </a:p>
          <a:p>
            <a:pPr marL="1778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8"/>
          <p:cNvSpPr txBox="1"/>
          <p:nvPr/>
        </p:nvSpPr>
        <p:spPr>
          <a:xfrm>
            <a:off x="878006" y="364050"/>
            <a:ext cx="77307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衣食住行</a:t>
            </a:r>
            <a:r>
              <a:rPr lang="en" sz="19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--</a:t>
            </a: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</a:t>
            </a:r>
            <a:endParaRPr sz="1100"/>
          </a:p>
        </p:txBody>
      </p:sp>
      <p:pic>
        <p:nvPicPr>
          <p:cNvPr id="353" name="Google Shape;353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8418" y="710268"/>
            <a:ext cx="1431187" cy="1431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9"/>
          <p:cNvSpPr txBox="1"/>
          <p:nvPr/>
        </p:nvSpPr>
        <p:spPr>
          <a:xfrm>
            <a:off x="878006" y="364050"/>
            <a:ext cx="77307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衣食住行</a:t>
            </a:r>
            <a:r>
              <a:rPr lang="en" sz="19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--所有生活中的活动    </a:t>
            </a: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endParaRPr sz="1100"/>
          </a:p>
        </p:txBody>
      </p:sp>
      <p:pic>
        <p:nvPicPr>
          <p:cNvPr id="359" name="Google Shape;359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8418" y="710268"/>
            <a:ext cx="1431187" cy="1431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60"/>
          <p:cNvSpPr txBox="1"/>
          <p:nvPr/>
        </p:nvSpPr>
        <p:spPr>
          <a:xfrm>
            <a:off x="878006" y="364050"/>
            <a:ext cx="7730700" cy="21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衣食住行</a:t>
            </a:r>
            <a:r>
              <a:rPr lang="en" sz="19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--所有生活中的活动    </a:t>
            </a: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r>
              <a:rPr lang="en" sz="1900">
                <a:solidFill>
                  <a:schemeClr val="dk1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听说读写</a:t>
            </a: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--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100"/>
          </a:p>
        </p:txBody>
      </p:sp>
      <p:pic>
        <p:nvPicPr>
          <p:cNvPr id="365" name="Google Shape;36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6644" y="710269"/>
            <a:ext cx="1359825" cy="135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58418" y="710268"/>
            <a:ext cx="1431187" cy="1431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61"/>
          <p:cNvSpPr txBox="1"/>
          <p:nvPr/>
        </p:nvSpPr>
        <p:spPr>
          <a:xfrm>
            <a:off x="878006" y="364050"/>
            <a:ext cx="7730700" cy="21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衣食住行</a:t>
            </a:r>
            <a:r>
              <a:rPr lang="en" sz="19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--所有生活中的活动    </a:t>
            </a: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r>
              <a:rPr lang="en" sz="1900">
                <a:solidFill>
                  <a:schemeClr val="dk1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听说读写</a:t>
            </a: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--所有学外语的活动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100"/>
          </a:p>
        </p:txBody>
      </p:sp>
      <p:pic>
        <p:nvPicPr>
          <p:cNvPr id="372" name="Google Shape;37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6644" y="710269"/>
            <a:ext cx="1359825" cy="135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58418" y="710268"/>
            <a:ext cx="1431187" cy="1431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62"/>
          <p:cNvSpPr txBox="1"/>
          <p:nvPr/>
        </p:nvSpPr>
        <p:spPr>
          <a:xfrm>
            <a:off x="878006" y="364050"/>
            <a:ext cx="7730700" cy="22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衣食住行</a:t>
            </a:r>
            <a:r>
              <a:rPr lang="en" sz="19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--所有生活中的活动    </a:t>
            </a: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r>
              <a:rPr lang="en" sz="1900">
                <a:solidFill>
                  <a:schemeClr val="dk1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听说读写</a:t>
            </a: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--所有学外语的活动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春夏秋冬</a:t>
            </a: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--</a:t>
            </a:r>
            <a:endParaRPr sz="1100"/>
          </a:p>
        </p:txBody>
      </p:sp>
      <p:pic>
        <p:nvPicPr>
          <p:cNvPr id="379" name="Google Shape;379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6644" y="710269"/>
            <a:ext cx="1359825" cy="135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9981" y="2636063"/>
            <a:ext cx="3093830" cy="135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58418" y="710268"/>
            <a:ext cx="1431187" cy="1431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3"/>
          <p:cNvSpPr txBox="1"/>
          <p:nvPr/>
        </p:nvSpPr>
        <p:spPr>
          <a:xfrm>
            <a:off x="878006" y="364050"/>
            <a:ext cx="7730700" cy="22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衣食住行</a:t>
            </a:r>
            <a:r>
              <a:rPr lang="en" sz="19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--所有生活中的活动    </a:t>
            </a: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r>
              <a:rPr lang="en" sz="1900">
                <a:solidFill>
                  <a:schemeClr val="dk1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听说读写</a:t>
            </a: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--所有学外语的活动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春夏秋冬</a:t>
            </a: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--所有的季节（jì jié，season）</a:t>
            </a:r>
            <a:endParaRPr sz="1100"/>
          </a:p>
        </p:txBody>
      </p:sp>
      <p:pic>
        <p:nvPicPr>
          <p:cNvPr id="387" name="Google Shape;387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6644" y="710269"/>
            <a:ext cx="1359825" cy="135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9981" y="2636063"/>
            <a:ext cx="3093830" cy="135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58418" y="710268"/>
            <a:ext cx="1431187" cy="1431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64"/>
          <p:cNvSpPr txBox="1"/>
          <p:nvPr/>
        </p:nvSpPr>
        <p:spPr>
          <a:xfrm>
            <a:off x="878006" y="364050"/>
            <a:ext cx="7730700" cy="43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衣食住行</a:t>
            </a:r>
            <a:r>
              <a:rPr lang="en" sz="19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--所有生活中的活动    </a:t>
            </a: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r>
              <a:rPr lang="en" sz="1900">
                <a:solidFill>
                  <a:schemeClr val="dk1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听说读写</a:t>
            </a: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--所有学外语的活动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春夏秋冬</a:t>
            </a: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--所有的季节（jì jié，season）</a:t>
            </a:r>
            <a:r>
              <a:rPr lang="en" sz="1900">
                <a:solidFill>
                  <a:schemeClr val="dk1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男女老少</a:t>
            </a: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--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100"/>
          </a:p>
        </p:txBody>
      </p:sp>
      <p:pic>
        <p:nvPicPr>
          <p:cNvPr id="395" name="Google Shape;395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6644" y="710269"/>
            <a:ext cx="1359825" cy="135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9981" y="2636063"/>
            <a:ext cx="3093830" cy="135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3881" y="2636062"/>
            <a:ext cx="1631790" cy="135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58418" y="710268"/>
            <a:ext cx="1431187" cy="1431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65"/>
          <p:cNvSpPr txBox="1"/>
          <p:nvPr/>
        </p:nvSpPr>
        <p:spPr>
          <a:xfrm>
            <a:off x="878006" y="364050"/>
            <a:ext cx="7730700" cy="43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衣食住行</a:t>
            </a:r>
            <a:r>
              <a:rPr lang="en" sz="19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--所有生活中的活动    </a:t>
            </a: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r>
              <a:rPr lang="en" sz="1900">
                <a:solidFill>
                  <a:schemeClr val="dk1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听说读写</a:t>
            </a: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--所有学外语的活动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春夏秋冬</a:t>
            </a: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--所有的季节（jì jié，season）</a:t>
            </a:r>
            <a:r>
              <a:rPr lang="en" sz="1900">
                <a:solidFill>
                  <a:schemeClr val="dk1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男女老少</a:t>
            </a: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--所有年龄的人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100"/>
          </a:p>
        </p:txBody>
      </p:sp>
      <p:pic>
        <p:nvPicPr>
          <p:cNvPr id="404" name="Google Shape;404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6644" y="710269"/>
            <a:ext cx="1359825" cy="135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9981" y="2636063"/>
            <a:ext cx="3093830" cy="135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3881" y="2636062"/>
            <a:ext cx="1631790" cy="135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58418" y="710268"/>
            <a:ext cx="1431187" cy="1431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 txBox="1">
            <a:spLocks noGrp="1"/>
          </p:cNvSpPr>
          <p:nvPr>
            <p:ph type="title"/>
          </p:nvPr>
        </p:nvSpPr>
        <p:spPr>
          <a:xfrm>
            <a:off x="471488" y="205383"/>
            <a:ext cx="5915100" cy="745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100">
                <a:highlight>
                  <a:srgbClr val="F6B26B"/>
                </a:highlight>
              </a:rPr>
              <a:t>活动2: </a:t>
            </a:r>
            <a:r>
              <a:rPr lang="en" sz="2100"/>
              <a:t>生词、语法和课文预习。</a:t>
            </a:r>
            <a:endParaRPr/>
          </a:p>
        </p:txBody>
      </p:sp>
      <p:sp>
        <p:nvSpPr>
          <p:cNvPr id="159" name="Google Shape;159;p30"/>
          <p:cNvSpPr txBox="1">
            <a:spLocks noGrp="1"/>
          </p:cNvSpPr>
          <p:nvPr>
            <p:ph type="body" idx="1"/>
          </p:nvPr>
        </p:nvSpPr>
        <p:spPr>
          <a:xfrm>
            <a:off x="471488" y="1026914"/>
            <a:ext cx="5915100" cy="2447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1）Preview activity. Ask 3 questions about the content of the text, </a:t>
            </a:r>
            <a:r>
              <a:rPr lang="en" sz="2000"/>
              <a:t>&lt;</a:t>
            </a:r>
            <a:r>
              <a:rPr lang="en" sz="2000">
                <a:latin typeface="Microsoft JhengHei"/>
                <a:ea typeface="Microsoft JhengHei"/>
                <a:cs typeface="Microsoft JhengHei"/>
                <a:sym typeface="Microsoft JhengHei"/>
              </a:rPr>
              <a:t>电脑与网络</a:t>
            </a:r>
            <a:r>
              <a:rPr lang="en" sz="2000"/>
              <a:t>&gt;</a:t>
            </a:r>
            <a:r>
              <a:rPr lang="en"/>
              <a:t>(5W1H); submit your questions to WhatsApp (spoken; written)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200"/>
              <a:t>2) In-class: read, discuss and answer the questions on WhatsApp in groups</a:t>
            </a:r>
            <a:endParaRPr sz="1400"/>
          </a:p>
        </p:txBody>
      </p:sp>
      <p:pic>
        <p:nvPicPr>
          <p:cNvPr id="160" name="Google Shape;16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4855" y="3248522"/>
            <a:ext cx="2857149" cy="1848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2075" y="798600"/>
            <a:ext cx="2309625" cy="3658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66"/>
          <p:cNvSpPr txBox="1"/>
          <p:nvPr/>
        </p:nvSpPr>
        <p:spPr>
          <a:xfrm>
            <a:off x="878006" y="364050"/>
            <a:ext cx="7730700" cy="44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衣食住行</a:t>
            </a:r>
            <a:r>
              <a:rPr lang="en" sz="19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--所有生活中的活动    </a:t>
            </a: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r>
              <a:rPr lang="en" sz="1900">
                <a:solidFill>
                  <a:schemeClr val="dk1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听说读写</a:t>
            </a: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--所有学外语的活动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春夏秋冬</a:t>
            </a: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--所有的季节（jì jié，season）</a:t>
            </a:r>
            <a:r>
              <a:rPr lang="en" sz="1900">
                <a:solidFill>
                  <a:schemeClr val="dk1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男女老少</a:t>
            </a: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--所有年龄的人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东西南北</a:t>
            </a: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--</a:t>
            </a:r>
            <a:endParaRPr sz="1100"/>
          </a:p>
        </p:txBody>
      </p:sp>
      <p:pic>
        <p:nvPicPr>
          <p:cNvPr id="413" name="Google Shape;413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6644" y="710269"/>
            <a:ext cx="1359825" cy="135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9981" y="2636063"/>
            <a:ext cx="3093830" cy="135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3881" y="2636062"/>
            <a:ext cx="1631790" cy="135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58418" y="710268"/>
            <a:ext cx="1431187" cy="1431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12272" y="3904909"/>
            <a:ext cx="1928568" cy="1238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67"/>
          <p:cNvSpPr txBox="1"/>
          <p:nvPr/>
        </p:nvSpPr>
        <p:spPr>
          <a:xfrm>
            <a:off x="878006" y="364050"/>
            <a:ext cx="7730700" cy="47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衣食住行</a:t>
            </a:r>
            <a:r>
              <a:rPr lang="en" sz="19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--所有生活中的活动    </a:t>
            </a: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r>
              <a:rPr lang="en" sz="1900">
                <a:solidFill>
                  <a:schemeClr val="dk1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听说读写</a:t>
            </a: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--所有学外语的活动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春夏秋冬</a:t>
            </a: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--所有的季节（jì jié，season）</a:t>
            </a:r>
            <a:r>
              <a:rPr lang="en" sz="1900">
                <a:solidFill>
                  <a:schemeClr val="dk1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男女老少</a:t>
            </a: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--所有年龄的人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highlight>
                <a:srgbClr val="00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东西南北</a:t>
            </a: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--所有的方向（direction）；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各个地方</a:t>
            </a:r>
            <a:endParaRPr sz="1100"/>
          </a:p>
        </p:txBody>
      </p:sp>
      <p:pic>
        <p:nvPicPr>
          <p:cNvPr id="423" name="Google Shape;423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6644" y="710269"/>
            <a:ext cx="1359825" cy="135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9981" y="2636063"/>
            <a:ext cx="3093830" cy="135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3881" y="2636062"/>
            <a:ext cx="1631790" cy="135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12272" y="3904909"/>
            <a:ext cx="1928568" cy="1238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6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58418" y="710268"/>
            <a:ext cx="1431187" cy="1431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8"/>
          <p:cNvSpPr txBox="1">
            <a:spLocks noGrp="1"/>
          </p:cNvSpPr>
          <p:nvPr>
            <p:ph type="title"/>
          </p:nvPr>
        </p:nvSpPr>
        <p:spPr>
          <a:xfrm>
            <a:off x="471502" y="387050"/>
            <a:ext cx="6976800" cy="745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SzPts val="700"/>
              <a:buNone/>
            </a:pPr>
            <a:r>
              <a:rPr lang="en" sz="2300">
                <a:highlight>
                  <a:srgbClr val="F1C232"/>
                </a:highlight>
              </a:rPr>
              <a:t>活动6</a:t>
            </a:r>
            <a:endParaRPr sz="2300">
              <a:highlight>
                <a:srgbClr val="FFD966"/>
              </a:highlight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SzPts val="700"/>
              <a:buNone/>
            </a:pPr>
            <a:r>
              <a:rPr lang="en" sz="2300"/>
              <a:t>对话：请你采访两个其他的同学，看Ta们平常用网络做什么。然后告诉全班同学，使用句式：</a:t>
            </a:r>
            <a:r>
              <a:rPr lang="en" sz="2300">
                <a:highlight>
                  <a:srgbClr val="00FFFF"/>
                </a:highlight>
              </a:rPr>
              <a:t>除了在网上A、B、C......还D、E......，</a:t>
            </a:r>
            <a:r>
              <a:rPr lang="en" sz="2300"/>
              <a:t>：</a:t>
            </a:r>
            <a:endParaRPr sz="2300"/>
          </a:p>
        </p:txBody>
      </p:sp>
      <p:sp>
        <p:nvSpPr>
          <p:cNvPr id="433" name="Google Shape;433;p68"/>
          <p:cNvSpPr txBox="1">
            <a:spLocks noGrp="1"/>
          </p:cNvSpPr>
          <p:nvPr>
            <p:ph type="body" idx="1"/>
          </p:nvPr>
        </p:nvSpPr>
        <p:spPr>
          <a:xfrm>
            <a:off x="471500" y="1026925"/>
            <a:ext cx="6070500" cy="3384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34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34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34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endParaRPr sz="735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endParaRPr sz="84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r>
              <a:rPr lang="en" sz="11200"/>
              <a:t>买车</a:t>
            </a:r>
            <a:endParaRPr sz="112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"/>
              <a:buFont typeface="Arial"/>
              <a:buNone/>
            </a:pPr>
            <a:r>
              <a:rPr lang="en" sz="11200"/>
              <a:t>叫外卖</a:t>
            </a:r>
            <a:endParaRPr sz="112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"/>
              <a:buFont typeface="Arial"/>
              <a:buNone/>
            </a:pPr>
            <a:r>
              <a:rPr lang="en" sz="11200"/>
              <a:t>做作业</a:t>
            </a:r>
            <a:endParaRPr sz="112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r>
              <a:rPr lang="en" sz="11200"/>
              <a:t>查资料</a:t>
            </a:r>
            <a:endParaRPr sz="112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r>
              <a:rPr lang="en" sz="11200"/>
              <a:t>租房子</a:t>
            </a:r>
            <a:endParaRPr sz="112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r>
              <a:rPr lang="en" sz="11200"/>
              <a:t>玩儿游戏</a:t>
            </a:r>
            <a:endParaRPr sz="112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"/>
              <a:buFont typeface="Arial"/>
              <a:buNone/>
            </a:pPr>
            <a:r>
              <a:rPr lang="en" sz="11200"/>
              <a:t>下载软件</a:t>
            </a:r>
            <a:endParaRPr sz="112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735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32352"/>
              <a:buFont typeface="Arial"/>
              <a:buNone/>
            </a:pPr>
            <a:endParaRPr sz="34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32352"/>
              <a:buFont typeface="Arial"/>
              <a:buNone/>
            </a:pPr>
            <a:endParaRPr sz="34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32352"/>
              <a:buFont typeface="Arial"/>
              <a:buNone/>
            </a:pPr>
            <a:endParaRPr sz="34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32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8"/>
          <p:cNvSpPr txBox="1"/>
          <p:nvPr/>
        </p:nvSpPr>
        <p:spPr>
          <a:xfrm>
            <a:off x="4157375" y="1648925"/>
            <a:ext cx="4926900" cy="4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做翻译练习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交女/男朋友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看新闻/杂志/书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查衣食住行的信息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发电子邮件/电邮/微信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写脸书/发IG（ins）、Snapchat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69"/>
          <p:cNvSpPr txBox="1">
            <a:spLocks noGrp="1"/>
          </p:cNvSpPr>
          <p:nvPr>
            <p:ph type="body" idx="1"/>
          </p:nvPr>
        </p:nvSpPr>
        <p:spPr>
          <a:xfrm>
            <a:off x="471488" y="1026914"/>
            <a:ext cx="5915100" cy="2447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aphicFrame>
        <p:nvGraphicFramePr>
          <p:cNvPr id="440" name="Google Shape;440;p69"/>
          <p:cNvGraphicFramePr/>
          <p:nvPr/>
        </p:nvGraphicFramePr>
        <p:xfrm>
          <a:off x="628650" y="215383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{8B0849EE-CCFC-4F9B-9A13-A05E926CD8D0}</a:tableStyleId>
              </a:tblPr>
              <a:tblGrid>
                <a:gridCol w="3857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7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/>
                        <a:t>姓名</a:t>
                      </a:r>
                      <a:endParaRPr sz="20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用网络......</a:t>
                      </a:r>
                      <a:endParaRPr sz="1800"/>
                    </a:p>
                  </a:txBody>
                  <a:tcPr marL="68575" marR="68575" marT="68575" marB="6857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04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68575" marR="68575" marT="68575" marB="6857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1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68575" marR="68575" marT="68575" marB="6857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41" name="Google Shape;441;p69"/>
          <p:cNvSpPr txBox="1">
            <a:spLocks noGrp="1"/>
          </p:cNvSpPr>
          <p:nvPr>
            <p:ph type="title"/>
          </p:nvPr>
        </p:nvSpPr>
        <p:spPr>
          <a:xfrm>
            <a:off x="471502" y="387050"/>
            <a:ext cx="6976800" cy="745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SzPts val="700"/>
              <a:buNone/>
            </a:pPr>
            <a:r>
              <a:rPr lang="en" sz="2300">
                <a:highlight>
                  <a:srgbClr val="F1C232"/>
                </a:highlight>
              </a:rPr>
              <a:t>活动6</a:t>
            </a:r>
            <a:endParaRPr sz="2300">
              <a:highlight>
                <a:srgbClr val="FFD966"/>
              </a:highlight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SzPts val="700"/>
              <a:buNone/>
            </a:pPr>
            <a:r>
              <a:rPr lang="en" sz="2300"/>
              <a:t>对话：请你采访两个其他的同学，看Ta们平常用网络做什么。然后告诉全班同学，使用句式：</a:t>
            </a:r>
            <a:r>
              <a:rPr lang="en" sz="2300">
                <a:highlight>
                  <a:srgbClr val="00FFFF"/>
                </a:highlight>
              </a:rPr>
              <a:t>除了在网上A、B、C......还D、E......，</a:t>
            </a:r>
            <a:r>
              <a:rPr lang="en" sz="2300"/>
              <a:t>：</a:t>
            </a:r>
            <a:endParaRPr sz="23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7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Day 1 课后作业 </a:t>
            </a:r>
            <a:endParaRPr/>
          </a:p>
        </p:txBody>
      </p:sp>
      <p:sp>
        <p:nvSpPr>
          <p:cNvPr id="447" name="Google Shape;447;p7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659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</a:rPr>
              <a:t>看看《世界青年说》2015年第14期节目：</a:t>
            </a:r>
            <a:r>
              <a:rPr lang="en" sz="2000" u="sng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https://youtu.be/6ADwEcYwPw0</a:t>
            </a:r>
            <a:endParaRPr sz="2000" dirty="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000" dirty="0" err="1">
                <a:solidFill>
                  <a:schemeClr val="dk1"/>
                </a:solidFill>
              </a:rPr>
              <a:t>听听不同国家的年轻人对手机、网络有什么看法</a:t>
            </a:r>
            <a:r>
              <a:rPr lang="en" sz="2000" dirty="0">
                <a:solidFill>
                  <a:schemeClr val="dk1"/>
                </a:solidFill>
              </a:rPr>
              <a:t>。</a:t>
            </a:r>
            <a:endParaRPr sz="2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</a:rPr>
              <a:t>Instructions：</a:t>
            </a:r>
            <a:endParaRPr sz="2000" dirty="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arenR"/>
            </a:pPr>
            <a:r>
              <a:rPr lang="en" sz="2000" dirty="0">
                <a:solidFill>
                  <a:schemeClr val="dk1"/>
                </a:solidFill>
              </a:rPr>
              <a:t>Use Homework sheet  </a:t>
            </a:r>
            <a:r>
              <a:rPr lang="en-US" sz="2000" u="sng">
                <a:solidFill>
                  <a:schemeClr val="hlink"/>
                </a:solidFill>
              </a:rPr>
              <a:t> </a:t>
            </a:r>
            <a:endParaRPr sz="2000" dirty="0">
              <a:solidFill>
                <a:srgbClr val="0000FF"/>
              </a:solidFill>
            </a:endParaRPr>
          </a:p>
          <a:p>
            <a:pPr marL="457200" lvl="0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arenR"/>
            </a:pPr>
            <a:r>
              <a:rPr lang="en" sz="2000" dirty="0">
                <a:solidFill>
                  <a:schemeClr val="dk1"/>
                </a:solidFill>
              </a:rPr>
              <a:t>Listen to main ideas</a:t>
            </a:r>
            <a:endParaRPr sz="2000" dirty="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arenR"/>
            </a:pPr>
            <a:r>
              <a:rPr lang="en" sz="2000" dirty="0">
                <a:solidFill>
                  <a:schemeClr val="dk1"/>
                </a:solidFill>
              </a:rPr>
              <a:t>Circle the key words that each person uses in their comments</a:t>
            </a:r>
            <a:endParaRPr sz="20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71" descr="关注【微信公众号】最新独家内容抢先看！&#10;江苏卫视官方微信“JSBC-JSTV”&#10;非诚勿扰官方微信“jstv-fcwr”&#10;&#10;《世界青年说》首4期节目均邀三名主持人、十一国型男代表（TK11)和一位明星嘉宾出席，围绕当下中国年轻人最关心的议题展开讨论，融首脑会谈的庄重仪式和轻松诙谐的谈话氛围于一体，力求以全球性眼光审视议题，探求答案。&#10;&#10;《世界青年说》全集【官方版1080P超清全集完整】视频播放地址：https://www.youtube.com/watch?v=jcMUlrjt9K8&#10;&#10;【欢迎订阅中国江苏卫视官方YouTube频道】&#10;★江苏卫视官方YouTube频道：https://www.youtube.com/channel/UCZWO2OrUFQ0F6Ft_zO4LqQg&#10;★江苏卫视《一站到底》官方版1080P超清全集：https://www.youtube.com/watch?v=nBnANgO1_Vs&#10;★江苏卫视《芝麻开门》官方版1080P超清全集 ：https://www.youtube.com/watch?v=mng0MqpwSmE&#10;★江苏卫视《人间真情》官方版1080P超清全集：https://www.youtube.com/watch?v=d2QptXmlxFg&#10;★江苏卫视《星厨驾到》官方版1080P超清全集：https://www.youtube.com/watch?v=ZZIWCsHFOS0&#10;★江苏卫视《世界青年说》官方版1080P超清全集 ：https://www.youtube.com/watch?v=EOl5a97NgfM&#10;★江苏卫视《非诚勿扰》官方版1080P超清全集： https://www.youtube.com/watch?v=kDudaCPmoZI&#10;★江苏卫视《我们相爱吧》官方版1080P超清全集 ：https://www.youtube.com/watch?v=BXv-409ihY8&#10;★江苏卫视《极限勇士》官方版1080P超清全集 ：https://www.youtube.com/watch?v=DedlHN20L9A&#10;★江苏卫视《勇者大冲关》官方版1080P超清全集：https://www.youtube.com/watch?v=dw5olL_fnD4&#10;&#10;【欢迎关注我们社交网络页面】&#10;★中国江苏卫视官方Twitter https://twitter.com/JSTVCHINA&#10;★中国江苏卫视官方Facebook粉丝专页 https://www.facebook.com/JSTVCHINA" title="世界青年说 EP14  中传校花冠军刘思达作客《世界青年说》  手机改变生活再上议事桌15071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3802" y="0"/>
            <a:ext cx="6596400" cy="3710475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71"/>
          <p:cNvSpPr txBox="1"/>
          <p:nvPr/>
        </p:nvSpPr>
        <p:spPr>
          <a:xfrm>
            <a:off x="1204275" y="3710475"/>
            <a:ext cx="7939800" cy="14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Circle the keywords that 大卫 uses in his comments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/>
              <a:t>大卫：不玩，正在，不会死，用手机，不习惯，科学，肯定，正常</a:t>
            </a: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800"/>
              <a:t>Main ideas：_________________</a:t>
            </a:r>
            <a:endParaRPr sz="1800"/>
          </a:p>
        </p:txBody>
      </p:sp>
      <p:pic>
        <p:nvPicPr>
          <p:cNvPr id="454" name="Google Shape;454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125" y="3927050"/>
            <a:ext cx="1113149" cy="99995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71"/>
          <p:cNvSpPr/>
          <p:nvPr/>
        </p:nvSpPr>
        <p:spPr>
          <a:xfrm>
            <a:off x="1953000" y="4247175"/>
            <a:ext cx="557400" cy="359700"/>
          </a:xfrm>
          <a:prstGeom prst="ellipse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72" descr="关注【微信公众号】最新独家内容抢先看！&#10;江苏卫视官方微信“JSBC-JSTV”&#10;非诚勿扰官方微信“jstv-fcwr”&#10;&#10;《世界青年说》首4期节目均邀三名主持人、十一国型男代表（TK11)和一位明星嘉宾出席，围绕当下中国年轻人最关心的议题展开讨论，融首脑会谈的庄重仪式和轻松诙谐的谈话氛围于一体，力求以全球性眼光审视议题，探求答案。&#10;&#10;《世界青年说》全集【官方版1080P超清全集完整】视频播放地址：https://www.youtube.com/watch?v=jcMUlrjt9K8&#10;&#10;【欢迎订阅中国江苏卫视官方YouTube频道】&#10;★江苏卫视官方YouTube频道：https://www.youtube.com/channel/UCZWO2OrUFQ0F6Ft_zO4LqQg&#10;★江苏卫视《一站到底》官方版1080P超清全集：https://www.youtube.com/watch?v=nBnANgO1_Vs&#10;★江苏卫视《芝麻开门》官方版1080P超清全集 ：https://www.youtube.com/watch?v=mng0MqpwSmE&#10;★江苏卫视《人间真情》官方版1080P超清全集：https://www.youtube.com/watch?v=d2QptXmlxFg&#10;★江苏卫视《星厨驾到》官方版1080P超清全集：https://www.youtube.com/watch?v=ZZIWCsHFOS0&#10;★江苏卫视《世界青年说》官方版1080P超清全集 ：https://www.youtube.com/watch?v=EOl5a97NgfM&#10;★江苏卫视《非诚勿扰》官方版1080P超清全集： https://www.youtube.com/watch?v=kDudaCPmoZI&#10;★江苏卫视《我们相爱吧》官方版1080P超清全集 ：https://www.youtube.com/watch?v=BXv-409ihY8&#10;★江苏卫视《极限勇士》官方版1080P超清全集 ：https://www.youtube.com/watch?v=DedlHN20L9A&#10;★江苏卫视《勇者大冲关》官方版1080P超清全集：https://www.youtube.com/watch?v=dw5olL_fnD4&#10;&#10;【欢迎关注我们社交网络页面】&#10;★中国江苏卫视官方Twitter https://twitter.com/JSTVCHINA&#10;★中国江苏卫视官方Facebook粉丝专页 https://www.facebook.com/JSTVCHINA" title="世界青年说 EP14  中传校花冠军刘思达作客《世界青年说》  手机改变生活再上议事桌15071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3802" y="0"/>
            <a:ext cx="6596400" cy="3710475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72"/>
          <p:cNvSpPr txBox="1"/>
          <p:nvPr/>
        </p:nvSpPr>
        <p:spPr>
          <a:xfrm>
            <a:off x="1179550" y="3710475"/>
            <a:ext cx="7964400" cy="14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Circle the keywords that 孟天 uses in his comments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孟天：离开，立马，感觉，不安，特别，上瘾，问题，治病，需要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Main ideas：_________________</a:t>
            </a:r>
            <a:endParaRPr sz="1800"/>
          </a:p>
        </p:txBody>
      </p:sp>
      <p:pic>
        <p:nvPicPr>
          <p:cNvPr id="462" name="Google Shape;462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175" y="3868700"/>
            <a:ext cx="1052375" cy="1116650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72"/>
          <p:cNvSpPr/>
          <p:nvPr/>
        </p:nvSpPr>
        <p:spPr>
          <a:xfrm>
            <a:off x="3956525" y="4262925"/>
            <a:ext cx="564000" cy="350100"/>
          </a:xfrm>
          <a:prstGeom prst="ellipse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73" descr="关注【微信公众号】最新独家内容抢先看！&#10;江苏卫视官方微信“JSBC-JSTV”&#10;非诚勿扰官方微信“jstv-fcwr”&#10;&#10;《世界青年说》首4期节目均邀三名主持人、十一国型男代表（TK11)和一位明星嘉宾出席，围绕当下中国年轻人最关心的议题展开讨论，融首脑会谈的庄重仪式和轻松诙谐的谈话氛围于一体，力求以全球性眼光审视议题，探求答案。&#10;&#10;《世界青年说》全集【官方版1080P超清全集完整】视频播放地址：https://www.youtube.com/watch?v=jcMUlrjt9K8&#10;&#10;【欢迎订阅中国江苏卫视官方YouTube频道】&#10;★江苏卫视官方YouTube频道：https://www.youtube.com/channel/UCZWO2OrUFQ0F6Ft_zO4LqQg&#10;★江苏卫视《一站到底》官方版1080P超清全集：https://www.youtube.com/watch?v=nBnANgO1_Vs&#10;★江苏卫视《芝麻开门》官方版1080P超清全集 ：https://www.youtube.com/watch?v=mng0MqpwSmE&#10;★江苏卫视《人间真情》官方版1080P超清全集：https://www.youtube.com/watch?v=d2QptXmlxFg&#10;★江苏卫视《星厨驾到》官方版1080P超清全集：https://www.youtube.com/watch?v=ZZIWCsHFOS0&#10;★江苏卫视《世界青年说》官方版1080P超清全集 ：https://www.youtube.com/watch?v=EOl5a97NgfM&#10;★江苏卫视《非诚勿扰》官方版1080P超清全集： https://www.youtube.com/watch?v=kDudaCPmoZI&#10;★江苏卫视《我们相爱吧》官方版1080P超清全集 ：https://www.youtube.com/watch?v=BXv-409ihY8&#10;★江苏卫视《极限勇士》官方版1080P超清全集 ：https://www.youtube.com/watch?v=DedlHN20L9A&#10;★江苏卫视《勇者大冲关》官方版1080P超清全集：https://www.youtube.com/watch?v=dw5olL_fnD4&#10;&#10;【欢迎关注我们社交网络页面】&#10;★中国江苏卫视官方Twitter https://twitter.com/JSTVCHINA&#10;★中国江苏卫视官方Facebook粉丝专页 https://www.facebook.com/JSTVCHINA" title="世界青年说 EP14  中传校花冠军刘思达作客《世界青年说》  手机改变生活再上议事桌15071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3802" y="0"/>
            <a:ext cx="6596400" cy="3710475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73"/>
          <p:cNvSpPr txBox="1"/>
          <p:nvPr/>
        </p:nvSpPr>
        <p:spPr>
          <a:xfrm>
            <a:off x="1396600" y="3710475"/>
            <a:ext cx="7747200" cy="14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Circle the keywords that 穆雷 uses in his comments</a:t>
            </a:r>
            <a:endParaRPr sz="2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穆雷：特别快，时代，必须，吃饭，知识，渴望，需求，满足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Main ideas：_________________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470" name="Google Shape;470;p73"/>
          <p:cNvPicPr preferRelativeResize="0"/>
          <p:nvPr/>
        </p:nvPicPr>
        <p:blipFill rotWithShape="1">
          <a:blip r:embed="rId5">
            <a:alphaModFix/>
          </a:blip>
          <a:srcRect l="6462" r="12860"/>
          <a:stretch/>
        </p:blipFill>
        <p:spPr>
          <a:xfrm>
            <a:off x="122675" y="3868675"/>
            <a:ext cx="1273925" cy="1116700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73"/>
          <p:cNvSpPr/>
          <p:nvPr/>
        </p:nvSpPr>
        <p:spPr>
          <a:xfrm>
            <a:off x="5800125" y="4254075"/>
            <a:ext cx="538800" cy="345900"/>
          </a:xfrm>
          <a:prstGeom prst="ellipse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74"/>
          <p:cNvSpPr txBox="1">
            <a:spLocks noGrp="1"/>
          </p:cNvSpPr>
          <p:nvPr>
            <p:ph type="body" idx="1"/>
          </p:nvPr>
        </p:nvSpPr>
        <p:spPr>
          <a:xfrm>
            <a:off x="311700" y="129050"/>
            <a:ext cx="8520600" cy="5595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Complete Chart：总结每个人的观点</a:t>
            </a:r>
            <a:endParaRPr sz="2400">
              <a:solidFill>
                <a:schemeClr val="dk1"/>
              </a:solidFill>
            </a:endParaRPr>
          </a:p>
        </p:txBody>
      </p:sp>
      <p:graphicFrame>
        <p:nvGraphicFramePr>
          <p:cNvPr id="477" name="Google Shape;477;p74"/>
          <p:cNvGraphicFramePr/>
          <p:nvPr/>
        </p:nvGraphicFramePr>
        <p:xfrm>
          <a:off x="608175" y="1053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{8B0849EE-CCFC-4F9B-9A13-A05E926CD8D0}</a:tableStyleId>
              </a:tblPr>
              <a:tblGrid>
                <a:gridCol w="2430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0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0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52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❏"/>
                      </a:pPr>
                      <a:r>
                        <a:rPr lang="en" sz="1400"/>
                        <a:t>离得开手机、网络</a:t>
                      </a:r>
                      <a:endParaRPr sz="1400"/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❏"/>
                      </a:pPr>
                      <a:r>
                        <a:rPr lang="en" sz="1400"/>
                        <a:t>离不开手机、网络</a:t>
                      </a:r>
                      <a:endParaRPr sz="14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你怎么知道？</a:t>
                      </a: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2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Char char="❏"/>
                      </a:pPr>
                      <a:r>
                        <a:rPr lang="en" sz="1400">
                          <a:solidFill>
                            <a:schemeClr val="dk1"/>
                          </a:solidFill>
                        </a:rPr>
                        <a:t>离得开手机、网络</a:t>
                      </a:r>
                      <a:endParaRPr sz="14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4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Char char="❏"/>
                      </a:pPr>
                      <a:r>
                        <a:rPr lang="en" sz="1400">
                          <a:solidFill>
                            <a:schemeClr val="dk1"/>
                          </a:solidFill>
                        </a:rPr>
                        <a:t>离不开手机、网络</a:t>
                      </a:r>
                      <a:endParaRPr sz="14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00">
                          <a:solidFill>
                            <a:schemeClr val="dk1"/>
                          </a:solidFill>
                        </a:rPr>
                        <a:t>你怎么知道？</a:t>
                      </a: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2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Char char="❏"/>
                      </a:pPr>
                      <a:r>
                        <a:rPr lang="en" sz="1400">
                          <a:solidFill>
                            <a:schemeClr val="dk1"/>
                          </a:solidFill>
                        </a:rPr>
                        <a:t>离得开手机、网络</a:t>
                      </a:r>
                      <a:endParaRPr sz="14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40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Char char="❏"/>
                      </a:pPr>
                      <a:r>
                        <a:rPr lang="en" sz="1400">
                          <a:solidFill>
                            <a:schemeClr val="dk1"/>
                          </a:solidFill>
                        </a:rPr>
                        <a:t>离不开手机、网络</a:t>
                      </a:r>
                      <a:endParaRPr sz="14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400">
                          <a:solidFill>
                            <a:schemeClr val="dk1"/>
                          </a:solidFill>
                        </a:rPr>
                        <a:t>你怎么知道？</a:t>
                      </a:r>
                      <a:endParaRPr sz="14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78" name="Google Shape;478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2250" y="1105500"/>
            <a:ext cx="1027750" cy="923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4962" y="2131539"/>
            <a:ext cx="942371" cy="99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74"/>
          <p:cNvPicPr preferRelativeResize="0"/>
          <p:nvPr/>
        </p:nvPicPr>
        <p:blipFill rotWithShape="1">
          <a:blip r:embed="rId5">
            <a:alphaModFix/>
          </a:blip>
          <a:srcRect l="6462" r="12860"/>
          <a:stretch/>
        </p:blipFill>
        <p:spPr>
          <a:xfrm>
            <a:off x="1252263" y="3234325"/>
            <a:ext cx="1027750" cy="900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7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00"/>
                </a:highlight>
              </a:rPr>
              <a:t>Day 2</a:t>
            </a:r>
            <a:r>
              <a:rPr lang="en"/>
              <a:t> Activities 1-6</a:t>
            </a:r>
            <a:endParaRPr/>
          </a:p>
        </p:txBody>
      </p:sp>
      <p:sp>
        <p:nvSpPr>
          <p:cNvPr id="486" name="Google Shape;486;p7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9234300" cy="3912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77500" lnSpcReduction="20000"/>
          </a:bodyPr>
          <a:lstStyle/>
          <a:p>
            <a:pPr marL="457200" lvl="0" indent="-352334" algn="l" rtl="0">
              <a:spcBef>
                <a:spcPts val="800"/>
              </a:spcBef>
              <a:spcAft>
                <a:spcPts val="0"/>
              </a:spcAft>
              <a:buSzPct val="89796"/>
              <a:buFont typeface="Calibri"/>
              <a:buAutoNum type="arabicPeriod"/>
            </a:pPr>
            <a:r>
              <a:rPr lang="en" sz="2800"/>
              <a:t>检查上节课的</a:t>
            </a:r>
            <a:r>
              <a:rPr lang="en" sz="2800">
                <a:highlight>
                  <a:srgbClr val="00FFFF"/>
                </a:highlight>
              </a:rPr>
              <a:t>课后作业。</a:t>
            </a:r>
            <a:br>
              <a:rPr lang="en" sz="2800">
                <a:highlight>
                  <a:srgbClr val="00FFFF"/>
                </a:highlight>
              </a:rPr>
            </a:br>
            <a:endParaRPr sz="2800">
              <a:highlight>
                <a:srgbClr val="00FFFF"/>
              </a:highlight>
            </a:endParaRPr>
          </a:p>
          <a:p>
            <a:pPr marL="457200" lvl="0" indent="-352334" algn="l" rtl="0">
              <a:spcBef>
                <a:spcPts val="0"/>
              </a:spcBef>
              <a:spcAft>
                <a:spcPts val="0"/>
              </a:spcAft>
              <a:buSzPct val="89796"/>
              <a:buFont typeface="Calibri"/>
              <a:buAutoNum type="arabicPeriod"/>
            </a:pPr>
            <a:r>
              <a:rPr lang="en" sz="2800"/>
              <a:t>阅读文段，回答</a:t>
            </a:r>
            <a:r>
              <a:rPr lang="en" sz="2800">
                <a:highlight>
                  <a:srgbClr val="00FFFF"/>
                </a:highlight>
              </a:rPr>
              <a:t>inferential </a:t>
            </a:r>
            <a:r>
              <a:rPr lang="en" sz="2800"/>
              <a:t>问题：</a:t>
            </a:r>
            <a:endParaRPr sz="2800"/>
          </a:p>
          <a:p>
            <a:pPr marL="45720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8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1)丽莎（天明的女朋友）为什么跟天明说“要是想交女朋友，也可以上网找。”？</a:t>
            </a:r>
            <a:endParaRPr sz="2480"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8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2)天明是怎么跟丽莎道歉（dào qiàn，apologize）的？</a:t>
            </a:r>
            <a:endParaRPr sz="2480"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80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学会用</a:t>
            </a:r>
            <a:r>
              <a:rPr lang="en" sz="2800"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“对不起，对不起”、“下次不敢了。”给特定的人道歉。</a:t>
            </a:r>
            <a:br>
              <a:rPr lang="en" sz="2800"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</a:br>
            <a:endParaRPr sz="2800">
              <a:highlight>
                <a:srgbClr val="00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228600" lvl="0" indent="-140085" algn="l" rtl="0">
              <a:spcBef>
                <a:spcPts val="800"/>
              </a:spcBef>
              <a:spcAft>
                <a:spcPts val="0"/>
              </a:spcAft>
              <a:buSzPct val="64796"/>
              <a:buFont typeface="Calibri"/>
              <a:buAutoNum type="arabicPeriod"/>
            </a:pPr>
            <a:r>
              <a:rPr lang="en" sz="2800"/>
              <a:t>用“</a:t>
            </a:r>
            <a:r>
              <a:rPr lang="en" sz="2800"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一会儿都离不开</a:t>
            </a:r>
            <a:r>
              <a:rPr lang="en" sz="2800">
                <a:latin typeface="Arial"/>
                <a:ea typeface="Arial"/>
                <a:cs typeface="Arial"/>
                <a:sym typeface="Arial"/>
              </a:rPr>
              <a:t>电脑, </a:t>
            </a:r>
            <a:r>
              <a:rPr lang="en" sz="2800"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害得</a:t>
            </a:r>
            <a:r>
              <a:rPr lang="en" sz="2800">
                <a:latin typeface="Arial"/>
                <a:ea typeface="Arial"/>
                <a:cs typeface="Arial"/>
                <a:sym typeface="Arial"/>
              </a:rPr>
              <a:t>他......”句式回答问题。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marL="228600" lvl="0" indent="-140085" algn="l" rtl="0">
              <a:spcBef>
                <a:spcPts val="800"/>
              </a:spcBef>
              <a:spcAft>
                <a:spcPts val="0"/>
              </a:spcAft>
              <a:buSzPct val="64796"/>
              <a:buFont typeface="Calibri"/>
              <a:buAutoNum type="arabicPeriod"/>
            </a:pPr>
            <a:r>
              <a:rPr lang="en" sz="2800"/>
              <a:t>跟你的同学谈谈，你们</a:t>
            </a:r>
            <a:r>
              <a:rPr lang="en" sz="2800">
                <a:highlight>
                  <a:srgbClr val="00FFFF"/>
                </a:highlight>
              </a:rPr>
              <a:t>（一会儿都）离不开***，</a:t>
            </a:r>
            <a:r>
              <a:rPr lang="en" sz="2800"/>
              <a:t>为什么？</a:t>
            </a:r>
            <a:endParaRPr sz="2800"/>
          </a:p>
          <a:p>
            <a:pPr marL="228600" lvl="0" indent="-140085" algn="l" rtl="0">
              <a:spcBef>
                <a:spcPts val="800"/>
              </a:spcBef>
              <a:spcAft>
                <a:spcPts val="0"/>
              </a:spcAft>
              <a:buSzPct val="64796"/>
              <a:buFont typeface="Calibri"/>
              <a:buAutoNum type="arabicPeriod"/>
            </a:pPr>
            <a:r>
              <a:rPr lang="en" sz="2800"/>
              <a:t>用</a:t>
            </a:r>
            <a:r>
              <a:rPr lang="en" sz="2800">
                <a:highlight>
                  <a:srgbClr val="00FFFF"/>
                </a:highlight>
              </a:rPr>
              <a:t>“结果”</a:t>
            </a:r>
            <a:r>
              <a:rPr lang="en" sz="2800"/>
              <a:t>和</a:t>
            </a:r>
            <a:r>
              <a:rPr lang="en" sz="2800">
                <a:highlight>
                  <a:srgbClr val="00FFFF"/>
                </a:highlight>
              </a:rPr>
              <a:t>“害得”</a:t>
            </a:r>
            <a:r>
              <a:rPr lang="en" sz="2800"/>
              <a:t>谈谈张天明网络上瘾的坏处。</a:t>
            </a:r>
            <a:endParaRPr sz="2800"/>
          </a:p>
          <a:p>
            <a:pPr marL="228600" lvl="0" indent="-140085" algn="l" rtl="0">
              <a:spcBef>
                <a:spcPts val="800"/>
              </a:spcBef>
              <a:spcAft>
                <a:spcPts val="0"/>
              </a:spcAft>
              <a:buSzPct val="64796"/>
              <a:buFont typeface="Calibri"/>
              <a:buAutoNum type="arabicPeriod"/>
            </a:pPr>
            <a:r>
              <a:rPr lang="en" sz="2800"/>
              <a:t>读完全文，谈谈网络的好处和坏处。完成表格。</a:t>
            </a:r>
            <a:endParaRPr sz="28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1"/>
          <p:cNvSpPr txBox="1">
            <a:spLocks noGrp="1"/>
          </p:cNvSpPr>
          <p:nvPr>
            <p:ph type="title"/>
          </p:nvPr>
        </p:nvSpPr>
        <p:spPr>
          <a:xfrm>
            <a:off x="471488" y="205383"/>
            <a:ext cx="5915100" cy="745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31"/>
          <p:cNvSpPr txBox="1">
            <a:spLocks noGrp="1"/>
          </p:cNvSpPr>
          <p:nvPr>
            <p:ph type="body" idx="1"/>
          </p:nvPr>
        </p:nvSpPr>
        <p:spPr>
          <a:xfrm>
            <a:off x="471488" y="1026914"/>
            <a:ext cx="5915100" cy="2447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8" name="Google Shape;16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71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7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highlight>
                  <a:schemeClr val="lt1"/>
                </a:highlight>
              </a:rPr>
              <a:t>Day 2：阅读文段，回答问题</a:t>
            </a:r>
            <a:endParaRPr>
              <a:highlight>
                <a:schemeClr val="lt1"/>
              </a:highlight>
            </a:endParaRPr>
          </a:p>
        </p:txBody>
      </p:sp>
      <p:sp>
        <p:nvSpPr>
          <p:cNvPr id="492" name="Google Shape;492;p76"/>
          <p:cNvSpPr txBox="1">
            <a:spLocks noGrp="1"/>
          </p:cNvSpPr>
          <p:nvPr>
            <p:ph type="body" idx="1"/>
          </p:nvPr>
        </p:nvSpPr>
        <p:spPr>
          <a:xfrm>
            <a:off x="628650" y="999450"/>
            <a:ext cx="84369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28600" marR="0" lvl="0" indent="-13462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20"/>
              <a:buChar char="•"/>
            </a:pPr>
            <a:endParaRPr sz="132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228600" marR="0" lvl="0" indent="-13462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20"/>
              <a:buChar char="•"/>
            </a:pPr>
            <a:r>
              <a:rPr lang="en" sz="1320">
                <a:solidFill>
                  <a:srgbClr val="000000"/>
                </a:solidFill>
                <a:highlight>
                  <a:schemeClr val="lt1"/>
                </a:highlight>
              </a:rPr>
              <a:t>丽莎：对，特别方便。要是想交女朋友，也可以上网找。</a:t>
            </a:r>
            <a:endParaRPr sz="132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228600" marR="0" lvl="0" indent="-13462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20"/>
              <a:buChar char="•"/>
            </a:pPr>
            <a:r>
              <a:rPr lang="en" sz="1320">
                <a:solidFill>
                  <a:srgbClr val="000000"/>
                </a:solidFill>
                <a:highlight>
                  <a:schemeClr val="lt1"/>
                </a:highlight>
              </a:rPr>
              <a:t>天明：哎，丽莎，你还在生我的气吗？</a:t>
            </a:r>
            <a:endParaRPr sz="132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228600" lvl="0" indent="-13462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20"/>
              <a:buChar char="•"/>
            </a:pPr>
            <a:r>
              <a:rPr lang="en" sz="1320">
                <a:solidFill>
                  <a:srgbClr val="000000"/>
                </a:solidFill>
                <a:highlight>
                  <a:schemeClr val="lt1"/>
                </a:highlight>
              </a:rPr>
              <a:t>丽莎：你说我该不该生气？你每次都迟到，老是害得大家等你。</a:t>
            </a:r>
            <a:endParaRPr sz="132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228600" lvl="0" indent="-13462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20"/>
              <a:buChar char="•"/>
            </a:pPr>
            <a:r>
              <a:rPr lang="en" sz="1320">
                <a:solidFill>
                  <a:srgbClr val="000000"/>
                </a:solidFill>
                <a:highlight>
                  <a:schemeClr val="lt1"/>
                </a:highlight>
              </a:rPr>
              <a:t>天明：对不起，对不起，是我不好。下次不敢了。</a:t>
            </a:r>
            <a:endParaRPr sz="132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228600" lvl="0" indent="0" algn="l" rtl="0">
              <a:spcBef>
                <a:spcPts val="1000"/>
              </a:spcBef>
              <a:spcAft>
                <a:spcPts val="0"/>
              </a:spcAft>
              <a:buSzPts val="440"/>
              <a:buNone/>
            </a:pPr>
            <a:endParaRPr sz="132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228600" lvl="0" indent="-16129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Char char="•"/>
            </a:pPr>
            <a:r>
              <a:rPr lang="en" sz="1320">
                <a:solidFill>
                  <a:srgbClr val="000000"/>
                </a:solidFill>
                <a:highlight>
                  <a:schemeClr val="lt1"/>
                </a:highlight>
              </a:rPr>
              <a:t>柯林：天明，你整天待在屋子里玩儿游戏，看起来真是玩儿上瘾了。</a:t>
            </a:r>
            <a:endParaRPr sz="132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228600" lvl="0" indent="-161290" algn="l" rtl="0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20"/>
              <a:buChar char="•"/>
            </a:pPr>
            <a:r>
              <a:rPr lang="en" sz="1320">
                <a:solidFill>
                  <a:srgbClr val="000000"/>
                </a:solidFill>
                <a:highlight>
                  <a:schemeClr val="lt1"/>
                </a:highlight>
              </a:rPr>
              <a:t>天明：上瘾？没那么严重吧？现在是网络时代，当然离不开电脑。</a:t>
            </a:r>
            <a:endParaRPr sz="132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228600" lvl="0" indent="-161290" algn="l" rtl="0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20"/>
              <a:buChar char="•"/>
            </a:pPr>
            <a:r>
              <a:rPr lang="en" sz="1320">
                <a:solidFill>
                  <a:srgbClr val="000000"/>
                </a:solidFill>
                <a:highlight>
                  <a:schemeClr val="lt1"/>
                </a:highlight>
              </a:rPr>
              <a:t>丽莎：我知道电脑和网络在我们的生活中越来越重要，我也用电脑帮助我做翻译练习，也上网比较价钱，可是不像你，常常忘了时间，忘了朋友。</a:t>
            </a:r>
            <a:endParaRPr sz="132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457200" lvl="0" indent="-34024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58"/>
              <a:buFont typeface="Arial"/>
              <a:buAutoNum type="arabicPeriod"/>
            </a:pPr>
            <a:r>
              <a:rPr lang="en" sz="1758">
                <a:highlight>
                  <a:schemeClr val="accent4"/>
                </a:highlight>
                <a:latin typeface="Arial"/>
                <a:ea typeface="Arial"/>
                <a:cs typeface="Arial"/>
                <a:sym typeface="Arial"/>
              </a:rPr>
              <a:t>丽莎（天明的女朋友）为什么跟天明说“要是想交女朋友，也可以上网找。”？</a:t>
            </a:r>
            <a:endParaRPr sz="1758">
              <a:highlight>
                <a:schemeClr val="accent4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4024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58"/>
              <a:buAutoNum type="arabicPeriod"/>
            </a:pPr>
            <a:r>
              <a:rPr lang="en" sz="1758">
                <a:highlight>
                  <a:schemeClr val="accent4"/>
                </a:highlight>
                <a:latin typeface="Arial"/>
                <a:ea typeface="Arial"/>
                <a:cs typeface="Arial"/>
                <a:sym typeface="Arial"/>
              </a:rPr>
              <a:t>天明是怎么跟丽莎道歉（dào qiàn，apologize）的？</a:t>
            </a:r>
            <a:endParaRPr sz="1758">
              <a:highlight>
                <a:schemeClr val="accent4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7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6B26B"/>
                </a:highlight>
              </a:rPr>
              <a:t>活动 1:</a:t>
            </a:r>
            <a:r>
              <a:rPr lang="en"/>
              <a:t> 检查作业</a:t>
            </a:r>
            <a:endParaRPr/>
          </a:p>
        </p:txBody>
      </p:sp>
      <p:sp>
        <p:nvSpPr>
          <p:cNvPr id="498" name="Google Shape;498;p7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17780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000"/>
              <a:t>Check the answers of </a:t>
            </a:r>
            <a:r>
              <a:rPr lang="en" sz="2000" u="sng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handout #1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7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highlight>
                  <a:srgbClr val="F6B26B"/>
                </a:highlight>
              </a:rPr>
              <a:t>活动 2:</a:t>
            </a:r>
            <a:endParaRPr/>
          </a:p>
        </p:txBody>
      </p:sp>
      <p:sp>
        <p:nvSpPr>
          <p:cNvPr id="504" name="Google Shape;504;p7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40000" lnSpcReduction="20000"/>
          </a:bodyPr>
          <a:lstStyle/>
          <a:p>
            <a:pPr marL="457200" lvl="0" indent="-32754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 sz="3895">
                <a:highlight>
                  <a:schemeClr val="accent4"/>
                </a:highlight>
                <a:latin typeface="Arial"/>
                <a:ea typeface="Arial"/>
                <a:cs typeface="Arial"/>
                <a:sym typeface="Arial"/>
              </a:rPr>
              <a:t>丽莎（天明的女朋友）为什么跟天明说“要是想交女朋友，也可以上网找。”？</a:t>
            </a:r>
            <a:endParaRPr sz="3895">
              <a:highlight>
                <a:schemeClr val="accent4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895">
              <a:highlight>
                <a:schemeClr val="accent4"/>
              </a:highlight>
              <a:latin typeface="Arial"/>
              <a:ea typeface="Arial"/>
              <a:cs typeface="Arial"/>
              <a:sym typeface="Arial"/>
            </a:endParaRPr>
          </a:p>
          <a:p>
            <a:pPr marL="228600" lvl="0" indent="-15367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" sz="4050">
                <a:highlight>
                  <a:schemeClr val="lt1"/>
                </a:highlight>
              </a:rPr>
              <a:t>丽莎：对，特别方便。要是想交女朋友，也可以上网找。</a:t>
            </a:r>
            <a:endParaRPr sz="4050">
              <a:highlight>
                <a:schemeClr val="lt1"/>
              </a:highlight>
            </a:endParaRPr>
          </a:p>
          <a:p>
            <a:pPr marL="228600" lvl="0" indent="-153670" algn="l" rtl="0"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" sz="4050">
                <a:highlight>
                  <a:schemeClr val="lt1"/>
                </a:highlight>
              </a:rPr>
              <a:t>天明：哎，丽莎，</a:t>
            </a:r>
            <a:r>
              <a:rPr lang="en" sz="4050">
                <a:highlight>
                  <a:srgbClr val="00FFFF"/>
                </a:highlight>
              </a:rPr>
              <a:t>你还在生我的气吗？</a:t>
            </a:r>
            <a:endParaRPr sz="4050">
              <a:highlight>
                <a:srgbClr val="00FFFF"/>
              </a:highlight>
            </a:endParaRPr>
          </a:p>
          <a:p>
            <a:pPr marL="228600" lvl="0" indent="-15367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" sz="4050">
                <a:highlight>
                  <a:schemeClr val="lt1"/>
                </a:highlight>
              </a:rPr>
              <a:t>丽莎：你说我该不该</a:t>
            </a:r>
            <a:r>
              <a:rPr lang="en" sz="4050">
                <a:highlight>
                  <a:srgbClr val="00FFFF"/>
                </a:highlight>
              </a:rPr>
              <a:t>生气</a:t>
            </a:r>
            <a:r>
              <a:rPr lang="en" sz="4050">
                <a:highlight>
                  <a:schemeClr val="lt1"/>
                </a:highlight>
              </a:rPr>
              <a:t>？你</a:t>
            </a:r>
            <a:r>
              <a:rPr lang="en" sz="4050">
                <a:highlight>
                  <a:srgbClr val="00FFFF"/>
                </a:highlight>
              </a:rPr>
              <a:t>每次都迟到，老是害得大家等你</a:t>
            </a:r>
            <a:r>
              <a:rPr lang="en" sz="4050">
                <a:highlight>
                  <a:schemeClr val="lt1"/>
                </a:highlight>
              </a:rPr>
              <a:t>。</a:t>
            </a:r>
            <a:endParaRPr sz="3350"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895">
              <a:highlight>
                <a:schemeClr val="accent4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2754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AutoNum type="arabicPeriod"/>
            </a:pPr>
            <a:r>
              <a:rPr lang="en" sz="3895">
                <a:highlight>
                  <a:schemeClr val="accent4"/>
                </a:highlight>
                <a:latin typeface="Arial"/>
                <a:ea typeface="Arial"/>
                <a:cs typeface="Arial"/>
                <a:sym typeface="Arial"/>
              </a:rPr>
              <a:t>天明是怎么跟丽莎道歉（dào qiàn，apologize）的？</a:t>
            </a:r>
            <a:endParaRPr sz="3895">
              <a:highlight>
                <a:schemeClr val="accent4"/>
              </a:highlight>
              <a:latin typeface="Arial"/>
              <a:ea typeface="Arial"/>
              <a:cs typeface="Arial"/>
              <a:sym typeface="Arial"/>
            </a:endParaRPr>
          </a:p>
          <a:p>
            <a:pPr marL="228600" lvl="0" indent="-15367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" sz="4050">
                <a:highlight>
                  <a:schemeClr val="lt1"/>
                </a:highlight>
              </a:rPr>
              <a:t>丽莎：你说我该不该生气？你每次都迟到，老是害得大家等你。</a:t>
            </a:r>
            <a:endParaRPr sz="4050">
              <a:highlight>
                <a:schemeClr val="lt1"/>
              </a:highlight>
            </a:endParaRPr>
          </a:p>
          <a:p>
            <a:pPr marL="228600" lvl="0" indent="-153670" algn="l" rtl="0"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" sz="4050">
                <a:highlight>
                  <a:schemeClr val="lt1"/>
                </a:highlight>
              </a:rPr>
              <a:t>天明：</a:t>
            </a:r>
            <a:r>
              <a:rPr lang="en" sz="4050">
                <a:highlight>
                  <a:srgbClr val="00FFFF"/>
                </a:highlight>
              </a:rPr>
              <a:t>对不起，对不起，是我不好。下次不敢了。（男女朋友/妈妈）</a:t>
            </a:r>
            <a:endParaRPr sz="3895">
              <a:highlight>
                <a:srgbClr val="00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28194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7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7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1" name="Google Shape;511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79"/>
          <p:cNvSpPr/>
          <p:nvPr/>
        </p:nvSpPr>
        <p:spPr>
          <a:xfrm>
            <a:off x="0" y="0"/>
            <a:ext cx="1927500" cy="549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700">
                <a:solidFill>
                  <a:schemeClr val="dk1"/>
                </a:solidFill>
                <a:highlight>
                  <a:srgbClr val="F6B26B"/>
                </a:highlight>
                <a:latin typeface="Calibri"/>
                <a:ea typeface="Calibri"/>
                <a:cs typeface="Calibri"/>
                <a:sym typeface="Calibri"/>
              </a:rPr>
              <a:t>活动 2:</a:t>
            </a:r>
            <a:endParaRPr>
              <a:highlight>
                <a:srgbClr val="F6B26B"/>
              </a:highlight>
            </a:endParaRPr>
          </a:p>
        </p:txBody>
      </p:sp>
      <p:sp>
        <p:nvSpPr>
          <p:cNvPr id="513" name="Google Shape;513;p79"/>
          <p:cNvSpPr/>
          <p:nvPr/>
        </p:nvSpPr>
        <p:spPr>
          <a:xfrm>
            <a:off x="4572000" y="1030950"/>
            <a:ext cx="246600" cy="291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F2CC"/>
              </a:highlight>
            </a:endParaRPr>
          </a:p>
        </p:txBody>
      </p:sp>
      <p:sp>
        <p:nvSpPr>
          <p:cNvPr id="514" name="Google Shape;514;p79"/>
          <p:cNvSpPr txBox="1"/>
          <p:nvPr/>
        </p:nvSpPr>
        <p:spPr>
          <a:xfrm>
            <a:off x="4499350" y="945750"/>
            <a:ext cx="4493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做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79"/>
          <p:cNvSpPr txBox="1"/>
          <p:nvPr/>
        </p:nvSpPr>
        <p:spPr>
          <a:xfrm>
            <a:off x="2706250" y="183575"/>
            <a:ext cx="62865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0000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道歉的时候，跟谁可以说“下次不敢了”；跟谁不应该说“下次不敢了”？</a:t>
            </a:r>
            <a:endParaRPr sz="2000">
              <a:solidFill>
                <a:srgbClr val="FF0000"/>
              </a:solidFill>
              <a:highlight>
                <a:srgbClr val="00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80"/>
          <p:cNvSpPr txBox="1">
            <a:spLocks noGrp="1"/>
          </p:cNvSpPr>
          <p:nvPr>
            <p:ph type="body" idx="1"/>
          </p:nvPr>
        </p:nvSpPr>
        <p:spPr>
          <a:xfrm>
            <a:off x="235575" y="330413"/>
            <a:ext cx="8408400" cy="4482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800">
              <a:highlight>
                <a:srgbClr val="F6B26B"/>
              </a:highlight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800">
                <a:highlight>
                  <a:srgbClr val="F6B26B"/>
                </a:highlight>
                <a:latin typeface="Arial"/>
                <a:ea typeface="Arial"/>
                <a:cs typeface="Arial"/>
                <a:sym typeface="Arial"/>
              </a:rPr>
              <a:t>活动 3:</a:t>
            </a:r>
            <a:endParaRPr sz="2800">
              <a:highlight>
                <a:srgbClr val="F6B26B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800">
                <a:latin typeface="Arial"/>
                <a:ea typeface="Arial"/>
                <a:cs typeface="Arial"/>
                <a:sym typeface="Arial"/>
              </a:rPr>
              <a:t>讨论：对天明来说，网络上瘾有什么坏处？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800"/>
              <a:t>回答：张天明</a:t>
            </a:r>
            <a:r>
              <a:rPr lang="en" sz="2800">
                <a:solidFill>
                  <a:srgbClr val="2F5597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一会儿都</a:t>
            </a:r>
            <a:r>
              <a:rPr lang="en" sz="2800">
                <a:solidFill>
                  <a:srgbClr val="0070C0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离不开</a:t>
            </a:r>
            <a:r>
              <a:rPr lang="en" sz="2800">
                <a:latin typeface="Arial"/>
                <a:ea typeface="Arial"/>
                <a:cs typeface="Arial"/>
                <a:sym typeface="Arial"/>
              </a:rPr>
              <a:t>电脑, </a:t>
            </a:r>
            <a:r>
              <a:rPr lang="en" sz="2800"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害得</a:t>
            </a:r>
            <a:r>
              <a:rPr lang="en" sz="2800">
                <a:latin typeface="Arial"/>
                <a:ea typeface="Arial"/>
                <a:cs typeface="Arial"/>
                <a:sym typeface="Arial"/>
              </a:rPr>
              <a:t>他......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81"/>
          <p:cNvSpPr txBox="1">
            <a:spLocks noGrp="1"/>
          </p:cNvSpPr>
          <p:nvPr>
            <p:ph type="body" idx="1"/>
          </p:nvPr>
        </p:nvSpPr>
        <p:spPr>
          <a:xfrm>
            <a:off x="235575" y="330413"/>
            <a:ext cx="8408400" cy="4482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800">
              <a:highlight>
                <a:srgbClr val="F6B26B"/>
              </a:highlight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800">
                <a:highlight>
                  <a:srgbClr val="F6B26B"/>
                </a:highlight>
                <a:latin typeface="Arial"/>
                <a:ea typeface="Arial"/>
                <a:cs typeface="Arial"/>
                <a:sym typeface="Arial"/>
              </a:rPr>
              <a:t>活动 3:</a:t>
            </a:r>
            <a:endParaRPr sz="2800">
              <a:highlight>
                <a:srgbClr val="F6B26B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800">
                <a:latin typeface="Arial"/>
                <a:ea typeface="Arial"/>
                <a:cs typeface="Arial"/>
                <a:sym typeface="Arial"/>
              </a:rPr>
              <a:t>讨论：对天明来说，网络上瘾带有什么坏处？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800"/>
              <a:t>回答：张天明</a:t>
            </a:r>
            <a:r>
              <a:rPr lang="en" sz="2800">
                <a:solidFill>
                  <a:srgbClr val="2F5597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一会儿都</a:t>
            </a:r>
            <a:r>
              <a:rPr lang="en" sz="2800">
                <a:solidFill>
                  <a:srgbClr val="0070C0"/>
                </a:solidFill>
                <a:highlight>
                  <a:srgbClr val="00FFFF"/>
                </a:highlight>
                <a:latin typeface="Arial"/>
                <a:ea typeface="Arial"/>
                <a:cs typeface="Arial"/>
                <a:sym typeface="Arial"/>
              </a:rPr>
              <a:t>离不开</a:t>
            </a:r>
            <a:r>
              <a:rPr lang="en" sz="2800">
                <a:latin typeface="Arial"/>
                <a:ea typeface="Arial"/>
                <a:cs typeface="Arial"/>
                <a:sym typeface="Arial"/>
              </a:rPr>
              <a:t>电脑, 害得他......（忘了时间、忘了朋友、每次都迟到、让丽莎不高兴......）</a:t>
            </a:r>
            <a:endParaRPr/>
          </a:p>
        </p:txBody>
      </p:sp>
      <p:pic>
        <p:nvPicPr>
          <p:cNvPr id="526" name="Google Shape;526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8413" y="3258265"/>
            <a:ext cx="1800001" cy="1738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4619" y="3030150"/>
            <a:ext cx="1800000" cy="1966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8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80655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800">
                <a:highlight>
                  <a:srgbClr val="F6B26B"/>
                </a:highlight>
              </a:rPr>
              <a:t>活动 4:</a:t>
            </a:r>
            <a:endParaRPr sz="2800">
              <a:highlight>
                <a:srgbClr val="F6B26B"/>
              </a:highlight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800"/>
              <a:t> 跟你的同学谈谈，你们</a:t>
            </a:r>
            <a:r>
              <a:rPr lang="en" sz="2800">
                <a:solidFill>
                  <a:srgbClr val="FF0000"/>
                </a:solidFill>
                <a:highlight>
                  <a:srgbClr val="00FFFF"/>
                </a:highlight>
              </a:rPr>
              <a:t>（一会儿都）离不开***，</a:t>
            </a:r>
            <a:r>
              <a:rPr lang="en" sz="2800"/>
              <a:t>为什么？</a:t>
            </a:r>
            <a:endParaRPr/>
          </a:p>
        </p:txBody>
      </p:sp>
      <p:sp>
        <p:nvSpPr>
          <p:cNvPr id="533" name="Google Shape;533;p82"/>
          <p:cNvSpPr txBox="1">
            <a:spLocks noGrp="1"/>
          </p:cNvSpPr>
          <p:nvPr>
            <p:ph type="body" idx="1"/>
          </p:nvPr>
        </p:nvSpPr>
        <p:spPr>
          <a:xfrm>
            <a:off x="707054" y="1268057"/>
            <a:ext cx="7580400" cy="3984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77500" lnSpcReduction="20000"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800"/>
          </a:p>
          <a:p>
            <a:pPr marL="457200" lvl="0" indent="-366395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ct val="100000"/>
              <a:buChar char="•"/>
            </a:pPr>
            <a:r>
              <a:rPr lang="en" sz="2800"/>
              <a:t>手机</a:t>
            </a:r>
            <a:endParaRPr sz="2800"/>
          </a:p>
          <a:p>
            <a:pPr marL="457200" lvl="0" indent="-36639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" sz="2800"/>
              <a:t>电脑</a:t>
            </a:r>
            <a:endParaRPr sz="2800"/>
          </a:p>
          <a:p>
            <a:pPr marL="457200" lvl="0" indent="-36639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" sz="2800"/>
              <a:t>网络</a:t>
            </a:r>
            <a:endParaRPr sz="2800"/>
          </a:p>
          <a:p>
            <a:pPr marL="457200" lvl="0" indent="-36639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" sz="2800"/>
              <a:t>书/杂志</a:t>
            </a:r>
            <a:endParaRPr sz="2800"/>
          </a:p>
          <a:p>
            <a:pPr marL="457200" lvl="0" indent="-36639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" sz="2800"/>
              <a:t>游戏</a:t>
            </a:r>
            <a:endParaRPr sz="2800"/>
          </a:p>
          <a:p>
            <a:pPr marL="457200" lvl="0" indent="-36639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" sz="2800"/>
              <a:t>女/男朋友......</a:t>
            </a:r>
            <a:endParaRPr sz="28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8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800">
                <a:highlight>
                  <a:srgbClr val="00FFFF"/>
                </a:highlight>
              </a:rPr>
              <a:t>请使用以下句式：</a:t>
            </a:r>
            <a:endParaRPr sz="2800">
              <a:highlight>
                <a:srgbClr val="00FFFF"/>
              </a:highlight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800">
                <a:highlight>
                  <a:srgbClr val="00FFFF"/>
                </a:highlight>
              </a:rPr>
              <a:t>A： 你</a:t>
            </a:r>
            <a:r>
              <a:rPr lang="en" sz="2800">
                <a:solidFill>
                  <a:srgbClr val="FF0000"/>
                </a:solidFill>
                <a:highlight>
                  <a:srgbClr val="00FFFF"/>
                </a:highlight>
              </a:rPr>
              <a:t>离不开</a:t>
            </a:r>
            <a:r>
              <a:rPr lang="en" sz="2800">
                <a:highlight>
                  <a:srgbClr val="00FFFF"/>
                </a:highlight>
              </a:rPr>
              <a:t>什么？</a:t>
            </a:r>
            <a:endParaRPr sz="2800">
              <a:highlight>
                <a:srgbClr val="00FFFF"/>
              </a:highlight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800">
                <a:highlight>
                  <a:srgbClr val="00FFFF"/>
                </a:highlight>
              </a:rPr>
              <a:t>B：我</a:t>
            </a:r>
            <a:r>
              <a:rPr lang="en" sz="2800">
                <a:solidFill>
                  <a:srgbClr val="FF0000"/>
                </a:solidFill>
                <a:highlight>
                  <a:srgbClr val="00FFFF"/>
                </a:highlight>
              </a:rPr>
              <a:t>离不开***，因为</a:t>
            </a:r>
            <a:r>
              <a:rPr lang="en" sz="2800"/>
              <a:t>***（可靠/有用/免费/方便/便宜......)。 </a:t>
            </a:r>
            <a:endParaRPr sz="28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8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highlight>
                  <a:srgbClr val="F6B26B"/>
                </a:highlight>
              </a:rPr>
              <a:t>活动 5：读课文，做对话</a:t>
            </a:r>
            <a:endParaRPr/>
          </a:p>
        </p:txBody>
      </p:sp>
      <p:sp>
        <p:nvSpPr>
          <p:cNvPr id="539" name="Google Shape;539;p8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2286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" sz="2800">
                <a:highlight>
                  <a:schemeClr val="lt1"/>
                </a:highlight>
              </a:rPr>
              <a:t>天明：对不起，对不起，我在网上下载了一个软件，又查了一点东西，</a:t>
            </a:r>
            <a:r>
              <a:rPr lang="en" sz="2800">
                <a:highlight>
                  <a:srgbClr val="00FF00"/>
                </a:highlight>
              </a:rPr>
              <a:t>结果</a:t>
            </a:r>
            <a:r>
              <a:rPr lang="en" sz="2800">
                <a:highlight>
                  <a:schemeClr val="lt1"/>
                </a:highlight>
              </a:rPr>
              <a:t>忘了时间。</a:t>
            </a:r>
            <a:endParaRPr sz="2800">
              <a:highlight>
                <a:schemeClr val="lt1"/>
              </a:highlight>
            </a:endParaRPr>
          </a:p>
          <a:p>
            <a:pPr marL="2286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highlight>
                  <a:schemeClr val="lt1"/>
                </a:highlight>
              </a:rPr>
              <a:t>……</a:t>
            </a:r>
            <a:endParaRPr sz="2800">
              <a:highlight>
                <a:schemeClr val="lt1"/>
              </a:highlight>
            </a:endParaRPr>
          </a:p>
          <a:p>
            <a:pPr marL="2286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" sz="2800">
                <a:highlight>
                  <a:schemeClr val="lt1"/>
                </a:highlight>
              </a:rPr>
              <a:t>丽莎：你说我该不该生气？你每次都迟到，老是 </a:t>
            </a:r>
            <a:r>
              <a:rPr lang="en" sz="2800">
                <a:highlight>
                  <a:srgbClr val="00FF00"/>
                </a:highlight>
              </a:rPr>
              <a:t>害得</a:t>
            </a:r>
            <a:r>
              <a:rPr lang="en" sz="2800">
                <a:highlight>
                  <a:schemeClr val="lt1"/>
                </a:highlight>
              </a:rPr>
              <a:t>大家等你。</a:t>
            </a:r>
            <a:endParaRPr sz="2800"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84"/>
          <p:cNvSpPr txBox="1">
            <a:spLocks noGrp="1"/>
          </p:cNvSpPr>
          <p:nvPr>
            <p:ph type="title"/>
          </p:nvPr>
        </p:nvSpPr>
        <p:spPr>
          <a:xfrm>
            <a:off x="628650" y="520125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6B26B"/>
                </a:highlight>
              </a:rPr>
              <a:t>活动 5：</a:t>
            </a:r>
            <a:endParaRPr>
              <a:highlight>
                <a:srgbClr val="F6B26B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对话：你们是张天明的同学，知道张天明有一些问题。</a:t>
            </a:r>
            <a:endParaRPr/>
          </a:p>
        </p:txBody>
      </p:sp>
      <p:sp>
        <p:nvSpPr>
          <p:cNvPr id="545" name="Google Shape;545;p84"/>
          <p:cNvSpPr txBox="1">
            <a:spLocks noGrp="1"/>
          </p:cNvSpPr>
          <p:nvPr>
            <p:ph type="body" idx="1"/>
          </p:nvPr>
        </p:nvSpPr>
        <p:spPr>
          <a:xfrm>
            <a:off x="510875" y="1304975"/>
            <a:ext cx="8155200" cy="37269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lnSpcReduction="10000"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A: 你觉得天明怎么样？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B: 他</a:t>
            </a:r>
            <a:r>
              <a:rPr lang="en" b="1">
                <a:solidFill>
                  <a:srgbClr val="FF0000"/>
                </a:solidFill>
                <a:highlight>
                  <a:srgbClr val="00FFFF"/>
                </a:highlight>
              </a:rPr>
              <a:t>老是/从早到晚（待在家里）</a:t>
            </a:r>
            <a:r>
              <a:rPr lang="en"/>
              <a:t>上网/玩儿游戏/玩手机/不写作业/</a:t>
            </a:r>
            <a:br>
              <a:rPr lang="en"/>
            </a:br>
            <a:br>
              <a:rPr lang="en"/>
            </a:br>
            <a:r>
              <a:rPr lang="en"/>
              <a:t>上课迟到/网购/吃外卖......</a:t>
            </a:r>
            <a:r>
              <a:rPr lang="en" b="1">
                <a:solidFill>
                  <a:srgbClr val="FF0000"/>
                </a:solidFill>
                <a:highlight>
                  <a:srgbClr val="00FFFF"/>
                </a:highlight>
              </a:rPr>
              <a:t>害得他</a:t>
            </a:r>
            <a:r>
              <a:rPr lang="en"/>
              <a:t>......</a:t>
            </a:r>
            <a:r>
              <a:rPr lang="en" b="1">
                <a:solidFill>
                  <a:srgbClr val="FF0000"/>
                </a:solidFill>
                <a:highlight>
                  <a:srgbClr val="00FFFF"/>
                </a:highlight>
              </a:rPr>
              <a:t>结果</a:t>
            </a:r>
            <a:r>
              <a:rPr lang="en"/>
              <a:t>他的考试/他的老师/他的父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母/他的女朋友/他的朋友/他的钱......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/>
              <a:t>A:</a:t>
            </a:r>
            <a:r>
              <a:rPr lang="en" b="1"/>
              <a:t> </a:t>
            </a:r>
            <a:r>
              <a:rPr lang="en" b="1">
                <a:solidFill>
                  <a:srgbClr val="FF0000"/>
                </a:solidFill>
                <a:highlight>
                  <a:srgbClr val="00FFFF"/>
                </a:highlight>
              </a:rPr>
              <a:t>看起来/听起来</a:t>
            </a:r>
            <a:r>
              <a:rPr lang="en"/>
              <a:t>，天明这是</a:t>
            </a:r>
            <a:r>
              <a:rPr lang="en" b="1">
                <a:solidFill>
                  <a:srgbClr val="FF0000"/>
                </a:solidFill>
                <a:highlight>
                  <a:srgbClr val="00FFFF"/>
                </a:highlight>
              </a:rPr>
              <a:t>对</a:t>
            </a:r>
            <a:r>
              <a:rPr lang="en">
                <a:highlight>
                  <a:srgbClr val="00FFFF"/>
                </a:highlight>
              </a:rPr>
              <a:t>***</a:t>
            </a:r>
            <a:r>
              <a:rPr lang="en" b="1">
                <a:solidFill>
                  <a:srgbClr val="FF0000"/>
                </a:solidFill>
                <a:highlight>
                  <a:srgbClr val="00FFFF"/>
                </a:highlight>
              </a:rPr>
              <a:t>上瘾</a:t>
            </a:r>
            <a:r>
              <a:rPr lang="en"/>
              <a:t>了！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8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highlight>
                  <a:srgbClr val="F6B26B"/>
                </a:highlight>
              </a:rPr>
              <a:t>活动 6：</a:t>
            </a:r>
            <a:endParaRPr/>
          </a:p>
        </p:txBody>
      </p:sp>
      <p:sp>
        <p:nvSpPr>
          <p:cNvPr id="551" name="Google Shape;551;p8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Evaluative/discussion question：</a:t>
            </a:r>
            <a:endParaRPr dirty="0"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看完课文后，你觉得网络有哪些好处和坏处</a:t>
            </a:r>
            <a:r>
              <a:rPr lang="en" dirty="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？(</a:t>
            </a:r>
            <a:r>
              <a:rPr lang="en" dirty="0" err="1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请小组讨论后说出来</a:t>
            </a:r>
            <a:r>
              <a:rPr lang="en" dirty="0"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）</a:t>
            </a:r>
            <a:endParaRPr dirty="0"/>
          </a:p>
        </p:txBody>
      </p:sp>
      <p:pic>
        <p:nvPicPr>
          <p:cNvPr id="552" name="Google Shape;552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6275" y="2963975"/>
            <a:ext cx="3084426" cy="2056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2"/>
          <p:cNvSpPr txBox="1">
            <a:spLocks noGrp="1"/>
          </p:cNvSpPr>
          <p:nvPr>
            <p:ph type="body" idx="1"/>
          </p:nvPr>
        </p:nvSpPr>
        <p:spPr>
          <a:xfrm>
            <a:off x="1525075" y="1591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242424"/>
                </a:solidFill>
                <a:highlight>
                  <a:srgbClr val="FFFFFF"/>
                </a:highlight>
                <a:latin typeface="Kai"/>
                <a:ea typeface="Kai"/>
                <a:cs typeface="Kai"/>
                <a:sym typeface="Kai"/>
              </a:rPr>
              <a:t>疒+隐=</a:t>
            </a:r>
            <a:r>
              <a:rPr lang="en" sz="3600">
                <a:solidFill>
                  <a:srgbClr val="242424"/>
                </a:solidFill>
                <a:highlight>
                  <a:srgbClr val="FFFFFF"/>
                </a:highlight>
                <a:latin typeface="Kai"/>
                <a:ea typeface="Kai"/>
                <a:cs typeface="Kai"/>
                <a:sym typeface="Kai"/>
              </a:rPr>
              <a:t>瘾</a:t>
            </a:r>
            <a:r>
              <a:rPr lang="en" sz="1800">
                <a:solidFill>
                  <a:srgbClr val="11111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yǐn      addiction</a:t>
            </a:r>
            <a:r>
              <a:rPr lang="en" sz="3600">
                <a:solidFill>
                  <a:srgbClr val="242424"/>
                </a:solidFill>
                <a:highlight>
                  <a:srgbClr val="FFFFFF"/>
                </a:highlight>
                <a:latin typeface="Kai"/>
                <a:ea typeface="Kai"/>
                <a:cs typeface="Kai"/>
                <a:sym typeface="Kai"/>
              </a:rPr>
              <a:t> </a:t>
            </a:r>
            <a:endParaRPr sz="3600">
              <a:solidFill>
                <a:srgbClr val="242424"/>
              </a:solidFill>
              <a:highlight>
                <a:srgbClr val="FFFFFF"/>
              </a:highlight>
              <a:latin typeface="Kai"/>
              <a:ea typeface="Kai"/>
              <a:cs typeface="Kai"/>
              <a:sym typeface="Kai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3600">
              <a:solidFill>
                <a:srgbClr val="242424"/>
              </a:solidFill>
              <a:highlight>
                <a:srgbClr val="FFFFFF"/>
              </a:highlight>
              <a:latin typeface="Kai"/>
              <a:ea typeface="Kai"/>
              <a:cs typeface="Kai"/>
              <a:sym typeface="Kai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600">
              <a:solidFill>
                <a:srgbClr val="242424"/>
              </a:solidFill>
              <a:highlight>
                <a:srgbClr val="FFFFFF"/>
              </a:highlight>
              <a:latin typeface="Kai"/>
              <a:ea typeface="Kai"/>
              <a:cs typeface="Kai"/>
              <a:sym typeface="Kai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3300"/>
          </a:p>
        </p:txBody>
      </p:sp>
      <p:sp>
        <p:nvSpPr>
          <p:cNvPr id="175" name="Google Shape;175;p32"/>
          <p:cNvSpPr/>
          <p:nvPr/>
        </p:nvSpPr>
        <p:spPr>
          <a:xfrm>
            <a:off x="582700" y="1591225"/>
            <a:ext cx="762000" cy="616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2"/>
          <p:cNvSpPr txBox="1"/>
          <p:nvPr/>
        </p:nvSpPr>
        <p:spPr>
          <a:xfrm>
            <a:off x="582700" y="1564525"/>
            <a:ext cx="54909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242424"/>
                </a:solidFill>
                <a:highlight>
                  <a:srgbClr val="FFFFFF"/>
                </a:highlight>
                <a:latin typeface="Kai"/>
                <a:ea typeface="Kai"/>
                <a:cs typeface="Kai"/>
                <a:sym typeface="Kai"/>
              </a:rPr>
              <a:t>疒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86"/>
          <p:cNvSpPr txBox="1">
            <a:spLocks noGrp="1"/>
          </p:cNvSpPr>
          <p:nvPr>
            <p:ph type="title"/>
          </p:nvPr>
        </p:nvSpPr>
        <p:spPr>
          <a:xfrm>
            <a:off x="471488" y="205382"/>
            <a:ext cx="8048044" cy="876285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Day 2 </a:t>
            </a:r>
            <a:r>
              <a:rPr lang="en" dirty="0" err="1"/>
              <a:t>课后作业</a:t>
            </a:r>
            <a:r>
              <a:rPr lang="en" dirty="0"/>
              <a:t> ：</a:t>
            </a:r>
            <a:r>
              <a:rPr lang="en" dirty="0" err="1"/>
              <a:t>根据课文内容完成下面的问题</a:t>
            </a:r>
            <a:r>
              <a:rPr lang="en" dirty="0"/>
              <a:t>。</a:t>
            </a:r>
            <a:endParaRPr dirty="0"/>
          </a:p>
        </p:txBody>
      </p:sp>
      <p:graphicFrame>
        <p:nvGraphicFramePr>
          <p:cNvPr id="558" name="Google Shape;558;p86"/>
          <p:cNvGraphicFramePr/>
          <p:nvPr/>
        </p:nvGraphicFramePr>
        <p:xfrm>
          <a:off x="714375" y="1857375"/>
          <a:ext cx="7715250" cy="2697430"/>
        </p:xfrm>
        <a:graphic>
          <a:graphicData uri="http://schemas.openxmlformats.org/drawingml/2006/table">
            <a:tbl>
              <a:tblPr>
                <a:noFill/>
                <a:tableStyleId>{8B0849EE-CCFC-4F9B-9A13-A05E926CD8D0}</a:tableStyleId>
              </a:tblPr>
              <a:tblGrid>
                <a:gridCol w="1816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1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37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highlight>
                            <a:srgbClr val="B6D7A8"/>
                          </a:highlight>
                        </a:rPr>
                        <a:t>人物</a:t>
                      </a:r>
                      <a:endParaRPr sz="2200" b="1">
                        <a:highlight>
                          <a:srgbClr val="B6D7A8"/>
                        </a:highlight>
                      </a:endParaRPr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highlight>
                            <a:srgbClr val="F9CB9C"/>
                          </a:highlight>
                        </a:rPr>
                        <a:t>用网络可以做什么？</a:t>
                      </a:r>
                      <a:endParaRPr sz="2200" b="1">
                        <a:highlight>
                          <a:srgbClr val="F9CB9C"/>
                        </a:highlight>
                      </a:endParaRPr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highlight>
                            <a:srgbClr val="F9CB9C"/>
                          </a:highlight>
                        </a:rPr>
                        <a:t>对网络的看法/认为网络有哪些好处/坏处？</a:t>
                      </a:r>
                      <a:endParaRPr sz="2200" b="1">
                        <a:highlight>
                          <a:srgbClr val="F9CB9C"/>
                        </a:highlight>
                      </a:endParaRPr>
                    </a:p>
                  </a:txBody>
                  <a:tcPr marL="68575" marR="68575" marT="68575" marB="6857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highlight>
                            <a:srgbClr val="B6D7A8"/>
                          </a:highlight>
                        </a:rPr>
                        <a:t>张天明</a:t>
                      </a:r>
                      <a:endParaRPr sz="2200" b="1">
                        <a:highlight>
                          <a:srgbClr val="B6D7A8"/>
                        </a:highlight>
                      </a:endParaRPr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/>
                    </a:p>
                  </a:txBody>
                  <a:tcPr marL="68575" marR="68575" marT="68575" marB="6857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highlight>
                            <a:srgbClr val="B6D7A8"/>
                          </a:highlight>
                        </a:rPr>
                        <a:t>丽莎</a:t>
                      </a:r>
                      <a:endParaRPr sz="2200" b="1">
                        <a:highlight>
                          <a:srgbClr val="B6D7A8"/>
                        </a:highlight>
                      </a:endParaRPr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/>
                    </a:p>
                  </a:txBody>
                  <a:tcPr marL="68575" marR="68575" marT="68575" marB="6857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highlight>
                            <a:srgbClr val="B6D7A8"/>
                          </a:highlight>
                        </a:rPr>
                        <a:t>雪梅</a:t>
                      </a:r>
                      <a:endParaRPr sz="2200" b="1">
                        <a:highlight>
                          <a:srgbClr val="B6D7A8"/>
                        </a:highlight>
                      </a:endParaRPr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/>
                    </a:p>
                  </a:txBody>
                  <a:tcPr marL="68575" marR="68575" marT="68575" marB="6857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highlight>
                            <a:srgbClr val="B6D7A8"/>
                          </a:highlight>
                        </a:rPr>
                        <a:t>柯林</a:t>
                      </a:r>
                      <a:endParaRPr sz="2200" b="1">
                        <a:highlight>
                          <a:srgbClr val="B6D7A8"/>
                        </a:highlight>
                      </a:endParaRPr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/>
                    </a:p>
                  </a:txBody>
                  <a:tcPr marL="68575" marR="68575" marT="68575" marB="6857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87"/>
          <p:cNvSpPr txBox="1">
            <a:spLocks noGrp="1"/>
          </p:cNvSpPr>
          <p:nvPr>
            <p:ph type="title"/>
          </p:nvPr>
        </p:nvSpPr>
        <p:spPr>
          <a:xfrm>
            <a:off x="471502" y="205375"/>
            <a:ext cx="6672900" cy="745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00"/>
                </a:highlight>
              </a:rPr>
              <a:t>Day 3</a:t>
            </a:r>
            <a:r>
              <a:rPr lang="en"/>
              <a:t>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highlight>
                  <a:srgbClr val="F6B26B"/>
                </a:highlight>
              </a:rPr>
              <a:t>活动 1：</a:t>
            </a:r>
            <a:r>
              <a:rPr lang="en"/>
              <a:t>检查、分享、改正上节课后的作业。</a:t>
            </a:r>
            <a:endParaRPr/>
          </a:p>
        </p:txBody>
      </p:sp>
      <p:graphicFrame>
        <p:nvGraphicFramePr>
          <p:cNvPr id="564" name="Google Shape;564;p87"/>
          <p:cNvGraphicFramePr/>
          <p:nvPr/>
        </p:nvGraphicFramePr>
        <p:xfrm>
          <a:off x="714375" y="1857375"/>
          <a:ext cx="7715250" cy="3002230"/>
        </p:xfrm>
        <a:graphic>
          <a:graphicData uri="http://schemas.openxmlformats.org/drawingml/2006/table">
            <a:tbl>
              <a:tblPr>
                <a:noFill/>
                <a:tableStyleId>{8B0849EE-CCFC-4F9B-9A13-A05E926CD8D0}</a:tableStyleId>
              </a:tblPr>
              <a:tblGrid>
                <a:gridCol w="1138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0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highlight>
                            <a:srgbClr val="B6D7A8"/>
                          </a:highlight>
                        </a:rPr>
                        <a:t>人物</a:t>
                      </a:r>
                      <a:endParaRPr sz="2200" b="1">
                        <a:highlight>
                          <a:srgbClr val="B6D7A8"/>
                        </a:highlight>
                      </a:endParaRPr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highlight>
                            <a:srgbClr val="F9CB9C"/>
                          </a:highlight>
                        </a:rPr>
                        <a:t>用网络可以做什么</a:t>
                      </a:r>
                      <a:endParaRPr sz="2200" b="1">
                        <a:highlight>
                          <a:srgbClr val="F9CB9C"/>
                        </a:highlight>
                      </a:endParaRPr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highlight>
                            <a:srgbClr val="F9CB9C"/>
                          </a:highlight>
                        </a:rPr>
                        <a:t>对网络的看法/认为网络有哪些好处/坏处</a:t>
                      </a:r>
                      <a:endParaRPr sz="2200" b="1">
                        <a:highlight>
                          <a:srgbClr val="F9CB9C"/>
                        </a:highlight>
                      </a:endParaRPr>
                    </a:p>
                  </a:txBody>
                  <a:tcPr marL="68575" marR="68575" marT="68575" marB="6857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highlight>
                            <a:srgbClr val="B6D7A8"/>
                          </a:highlight>
                        </a:rPr>
                        <a:t>张天明</a:t>
                      </a:r>
                      <a:endParaRPr sz="2200" b="1">
                        <a:highlight>
                          <a:srgbClr val="B6D7A8"/>
                        </a:highlight>
                      </a:endParaRPr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看新闻，查资料，玩儿游戏，写博客、叫外卖、购物、查衣食住行的信息、发微信、电邮、查卡啦OK</a:t>
                      </a:r>
                      <a:endParaRPr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免费、又快又方便、离不开</a:t>
                      </a:r>
                      <a:endParaRPr/>
                    </a:p>
                  </a:txBody>
                  <a:tcPr marL="68575" marR="68575" marT="68575" marB="6857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highlight>
                            <a:srgbClr val="B6D7A8"/>
                          </a:highlight>
                        </a:rPr>
                        <a:t>丽莎</a:t>
                      </a:r>
                      <a:endParaRPr sz="2200" b="1">
                        <a:highlight>
                          <a:srgbClr val="B6D7A8"/>
                        </a:highlight>
                      </a:endParaRPr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做翻译练习、比较价钱、交女朋友</a:t>
                      </a:r>
                      <a:endParaRPr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让天明忘了时间、忘了朋友</a:t>
                      </a:r>
                      <a:endParaRPr/>
                    </a:p>
                  </a:txBody>
                  <a:tcPr marL="68575" marR="68575" marT="68575" marB="6857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highlight>
                            <a:srgbClr val="B6D7A8"/>
                          </a:highlight>
                        </a:rPr>
                        <a:t>雪梅</a:t>
                      </a:r>
                      <a:endParaRPr sz="2200" b="1">
                        <a:highlight>
                          <a:srgbClr val="B6D7A8"/>
                        </a:highlight>
                      </a:endParaRPr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（教授说）网上垃圾太多</a:t>
                      </a:r>
                      <a:endParaRPr/>
                    </a:p>
                  </a:txBody>
                  <a:tcPr marL="68575" marR="68575" marT="68575" marB="6857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highlight>
                            <a:srgbClr val="B6D7A8"/>
                          </a:highlight>
                        </a:rPr>
                        <a:t>柯林</a:t>
                      </a:r>
                      <a:endParaRPr sz="2200" b="1">
                        <a:highlight>
                          <a:srgbClr val="B6D7A8"/>
                        </a:highlight>
                      </a:endParaRPr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天明上瘾了、微信、电邮不花钱</a:t>
                      </a:r>
                      <a:endParaRPr/>
                    </a:p>
                  </a:txBody>
                  <a:tcPr marL="68575" marR="68575" marT="68575" marB="6857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8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8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1" name="Google Shape;571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88"/>
          <p:cNvSpPr txBox="1"/>
          <p:nvPr/>
        </p:nvSpPr>
        <p:spPr>
          <a:xfrm>
            <a:off x="1748125" y="336175"/>
            <a:ext cx="6454500" cy="11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>
                <a:solidFill>
                  <a:schemeClr val="dk1"/>
                </a:solidFill>
                <a:highlight>
                  <a:srgbClr val="F6B26B"/>
                </a:highlight>
                <a:latin typeface="Calibri"/>
                <a:ea typeface="Calibri"/>
                <a:cs typeface="Calibri"/>
                <a:sym typeface="Calibri"/>
              </a:rPr>
              <a:t>活动 2：</a:t>
            </a:r>
            <a:endParaRPr sz="2300">
              <a:solidFill>
                <a:schemeClr val="dk1"/>
              </a:solidFill>
              <a:highlight>
                <a:srgbClr val="F6B26B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分组活动：</a:t>
            </a:r>
            <a:endParaRPr sz="23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看图片复述课文内容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8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8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80" name="Google Shape;580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89"/>
          <p:cNvSpPr txBox="1"/>
          <p:nvPr/>
        </p:nvSpPr>
        <p:spPr>
          <a:xfrm>
            <a:off x="1490400" y="179275"/>
            <a:ext cx="64545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看图片复述课文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9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9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88" name="Google Shape;588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90"/>
          <p:cNvSpPr txBox="1"/>
          <p:nvPr/>
        </p:nvSpPr>
        <p:spPr>
          <a:xfrm>
            <a:off x="840450" y="134450"/>
            <a:ext cx="64545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看图片复述课文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9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9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6" name="Google Shape;596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91"/>
          <p:cNvSpPr txBox="1"/>
          <p:nvPr/>
        </p:nvSpPr>
        <p:spPr>
          <a:xfrm>
            <a:off x="3249725" y="112025"/>
            <a:ext cx="64545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看图片复述课文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9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9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04" name="Google Shape;604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92"/>
          <p:cNvSpPr txBox="1"/>
          <p:nvPr/>
        </p:nvSpPr>
        <p:spPr>
          <a:xfrm>
            <a:off x="1748125" y="336175"/>
            <a:ext cx="64545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看图片复述课文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9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9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2" name="Google Shape;612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93"/>
          <p:cNvSpPr txBox="1"/>
          <p:nvPr/>
        </p:nvSpPr>
        <p:spPr>
          <a:xfrm>
            <a:off x="1748125" y="336175"/>
            <a:ext cx="64545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看图片复述课文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9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9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0" name="Google Shape;620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94"/>
          <p:cNvSpPr txBox="1"/>
          <p:nvPr/>
        </p:nvSpPr>
        <p:spPr>
          <a:xfrm>
            <a:off x="1748125" y="336175"/>
            <a:ext cx="64545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看图片复述课文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9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9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8" name="Google Shape;628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95"/>
          <p:cNvSpPr txBox="1"/>
          <p:nvPr/>
        </p:nvSpPr>
        <p:spPr>
          <a:xfrm>
            <a:off x="1748125" y="336175"/>
            <a:ext cx="64545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看图片复述课文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3"/>
          <p:cNvSpPr txBox="1">
            <a:spLocks noGrp="1"/>
          </p:cNvSpPr>
          <p:nvPr>
            <p:ph type="body" idx="1"/>
          </p:nvPr>
        </p:nvSpPr>
        <p:spPr>
          <a:xfrm>
            <a:off x="1525075" y="1591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lnSpcReduction="20000"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242424"/>
                </a:solidFill>
                <a:highlight>
                  <a:srgbClr val="FFFFFF"/>
                </a:highlight>
                <a:latin typeface="Kai"/>
                <a:ea typeface="Kai"/>
                <a:cs typeface="Kai"/>
                <a:sym typeface="Kai"/>
              </a:rPr>
              <a:t>疒+隐=</a:t>
            </a:r>
            <a:r>
              <a:rPr lang="en" sz="3600">
                <a:solidFill>
                  <a:srgbClr val="242424"/>
                </a:solidFill>
                <a:highlight>
                  <a:srgbClr val="FFFFFF"/>
                </a:highlight>
                <a:latin typeface="Kai"/>
                <a:ea typeface="Kai"/>
                <a:cs typeface="Kai"/>
                <a:sym typeface="Kai"/>
              </a:rPr>
              <a:t>瘾</a:t>
            </a:r>
            <a:r>
              <a:rPr lang="en" sz="1800">
                <a:solidFill>
                  <a:srgbClr val="11111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yǐn      addiction</a:t>
            </a:r>
            <a:r>
              <a:rPr lang="en" sz="3600">
                <a:solidFill>
                  <a:srgbClr val="242424"/>
                </a:solidFill>
                <a:highlight>
                  <a:srgbClr val="FFFFFF"/>
                </a:highlight>
                <a:latin typeface="Kai"/>
                <a:ea typeface="Kai"/>
                <a:cs typeface="Kai"/>
                <a:sym typeface="Kai"/>
              </a:rPr>
              <a:t> </a:t>
            </a:r>
            <a:endParaRPr sz="3600">
              <a:solidFill>
                <a:srgbClr val="242424"/>
              </a:solidFill>
              <a:highlight>
                <a:srgbClr val="FFFFFF"/>
              </a:highlight>
              <a:latin typeface="Kai"/>
              <a:ea typeface="Kai"/>
              <a:cs typeface="Kai"/>
              <a:sym typeface="Kai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242424"/>
                </a:solidFill>
                <a:highlight>
                  <a:srgbClr val="FFFFFF"/>
                </a:highlight>
                <a:latin typeface="Kai"/>
                <a:ea typeface="Kai"/>
                <a:cs typeface="Kai"/>
                <a:sym typeface="Kai"/>
              </a:rPr>
              <a:t>疒+丙=</a:t>
            </a:r>
            <a:endParaRPr sz="3500">
              <a:solidFill>
                <a:srgbClr val="242424"/>
              </a:solidFill>
              <a:highlight>
                <a:srgbClr val="FFFFFF"/>
              </a:highlight>
              <a:latin typeface="Kai"/>
              <a:ea typeface="Kai"/>
              <a:cs typeface="Kai"/>
              <a:sym typeface="Kai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242424"/>
                </a:solidFill>
                <a:highlight>
                  <a:srgbClr val="FFFFFF"/>
                </a:highlight>
                <a:latin typeface="Kai"/>
                <a:ea typeface="Kai"/>
                <a:cs typeface="Kai"/>
                <a:sym typeface="Kai"/>
              </a:rPr>
              <a:t>疒+冬=</a:t>
            </a:r>
            <a:endParaRPr sz="3500">
              <a:solidFill>
                <a:srgbClr val="242424"/>
              </a:solidFill>
              <a:highlight>
                <a:srgbClr val="FFFFFF"/>
              </a:highlight>
              <a:latin typeface="Kai"/>
              <a:ea typeface="Kai"/>
              <a:cs typeface="Kai"/>
              <a:sym typeface="Kai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242424"/>
                </a:solidFill>
                <a:highlight>
                  <a:srgbClr val="FFFFFF"/>
                </a:highlight>
                <a:latin typeface="Kai"/>
                <a:ea typeface="Kai"/>
                <a:cs typeface="Kai"/>
                <a:sym typeface="Kai"/>
              </a:rPr>
              <a:t>疒+风=</a:t>
            </a:r>
            <a:endParaRPr sz="3500">
              <a:solidFill>
                <a:srgbClr val="242424"/>
              </a:solidFill>
              <a:highlight>
                <a:srgbClr val="FFFFFF"/>
              </a:highlight>
              <a:latin typeface="Kai"/>
              <a:ea typeface="Kai"/>
              <a:cs typeface="Kai"/>
              <a:sym typeface="Kai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3600">
              <a:solidFill>
                <a:srgbClr val="242424"/>
              </a:solidFill>
              <a:highlight>
                <a:srgbClr val="FFFFFF"/>
              </a:highlight>
              <a:latin typeface="Kai"/>
              <a:ea typeface="Kai"/>
              <a:cs typeface="Kai"/>
              <a:sym typeface="Kai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600">
              <a:solidFill>
                <a:srgbClr val="242424"/>
              </a:solidFill>
              <a:highlight>
                <a:srgbClr val="FFFFFF"/>
              </a:highlight>
              <a:latin typeface="Kai"/>
              <a:ea typeface="Kai"/>
              <a:cs typeface="Kai"/>
              <a:sym typeface="Kai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3300"/>
          </a:p>
        </p:txBody>
      </p:sp>
      <p:sp>
        <p:nvSpPr>
          <p:cNvPr id="183" name="Google Shape;183;p33"/>
          <p:cNvSpPr/>
          <p:nvPr/>
        </p:nvSpPr>
        <p:spPr>
          <a:xfrm>
            <a:off x="582700" y="1591225"/>
            <a:ext cx="762000" cy="616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33"/>
          <p:cNvSpPr txBox="1"/>
          <p:nvPr/>
        </p:nvSpPr>
        <p:spPr>
          <a:xfrm>
            <a:off x="628650" y="1564525"/>
            <a:ext cx="54909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242424"/>
                </a:solidFill>
                <a:highlight>
                  <a:srgbClr val="FFFFFF"/>
                </a:highlight>
                <a:latin typeface="Kai"/>
                <a:ea typeface="Kai"/>
                <a:cs typeface="Kai"/>
                <a:sym typeface="Kai"/>
              </a:rPr>
              <a:t>疒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9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9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6" name="Google Shape;636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96"/>
          <p:cNvSpPr txBox="1"/>
          <p:nvPr/>
        </p:nvSpPr>
        <p:spPr>
          <a:xfrm>
            <a:off x="1748125" y="336175"/>
            <a:ext cx="64545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看图片复述课文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9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9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44" name="Google Shape;644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97"/>
          <p:cNvSpPr txBox="1"/>
          <p:nvPr/>
        </p:nvSpPr>
        <p:spPr>
          <a:xfrm>
            <a:off x="1748125" y="336175"/>
            <a:ext cx="64545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看图片复述课文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9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9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52" name="Google Shape;652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98"/>
          <p:cNvSpPr txBox="1"/>
          <p:nvPr/>
        </p:nvSpPr>
        <p:spPr>
          <a:xfrm>
            <a:off x="1748125" y="336175"/>
            <a:ext cx="64545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看图片复述课文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9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9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0" name="Google Shape;660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99"/>
          <p:cNvSpPr txBox="1"/>
          <p:nvPr/>
        </p:nvSpPr>
        <p:spPr>
          <a:xfrm>
            <a:off x="1748125" y="336175"/>
            <a:ext cx="64545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Calibri"/>
                <a:ea typeface="Calibri"/>
                <a:cs typeface="Calibri"/>
                <a:sym typeface="Calibri"/>
              </a:rPr>
              <a:t>看图片复述课文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00"/>
          <p:cNvSpPr txBox="1">
            <a:spLocks noGrp="1"/>
          </p:cNvSpPr>
          <p:nvPr>
            <p:ph type="title"/>
          </p:nvPr>
        </p:nvSpPr>
        <p:spPr>
          <a:xfrm>
            <a:off x="628650" y="466575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highlight>
                  <a:srgbClr val="F6B26B"/>
                </a:highlight>
              </a:rPr>
              <a:t>活动 3:</a:t>
            </a:r>
            <a:endParaRPr sz="2300">
              <a:highlight>
                <a:srgbClr val="F6B26B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学习全文后，角色扮演：</a:t>
            </a:r>
            <a:endParaRPr sz="2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你是雪梅，你的父母给你打电话，也聊到你和你的朋友们（请你用之前Google Form上问题和回答帮助你做对话）。</a:t>
            </a:r>
            <a:endParaRPr sz="2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100"/>
          <p:cNvSpPr txBox="1">
            <a:spLocks noGrp="1"/>
          </p:cNvSpPr>
          <p:nvPr>
            <p:ph type="body" idx="1"/>
          </p:nvPr>
        </p:nvSpPr>
        <p:spPr>
          <a:xfrm>
            <a:off x="760354" y="1460781"/>
            <a:ext cx="7623300" cy="3791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lnSpcReduction="10000"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>
              <a:latin typeface="Dancing Script"/>
              <a:ea typeface="Dancing Script"/>
              <a:cs typeface="Dancing Script"/>
              <a:sym typeface="Dancing Script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691">
                <a:latin typeface="Dancing Script"/>
                <a:ea typeface="Dancing Script"/>
                <a:cs typeface="Dancing Script"/>
                <a:sym typeface="Dancing Script"/>
              </a:rPr>
              <a:t>妈妈/爸爸：你最近怎么样啊？做什么了？</a:t>
            </a:r>
            <a:endParaRPr sz="1691">
              <a:latin typeface="Dancing Script"/>
              <a:ea typeface="Dancing Script"/>
              <a:cs typeface="Dancing Script"/>
              <a:sym typeface="Dancing Script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691">
                <a:latin typeface="Dancing Script"/>
                <a:ea typeface="Dancing Script"/>
                <a:cs typeface="Dancing Script"/>
                <a:sym typeface="Dancing Script"/>
              </a:rPr>
              <a:t>你（雪梅）：</a:t>
            </a:r>
            <a:r>
              <a:rPr lang="en" sz="1691">
                <a:highlight>
                  <a:srgbClr val="FFFF00"/>
                </a:highlight>
                <a:latin typeface="Dancing Script"/>
                <a:ea typeface="Dancing Script"/>
                <a:cs typeface="Dancing Script"/>
                <a:sym typeface="Dancing Script"/>
              </a:rPr>
              <a:t>我最近挺好的。我们去.....(唱卡拉</a:t>
            </a:r>
            <a:r>
              <a:rPr lang="en" sz="1691">
                <a:highlight>
                  <a:srgbClr val="FFFF00"/>
                </a:highlight>
              </a:rPr>
              <a:t>OK</a:t>
            </a:r>
            <a:r>
              <a:rPr lang="en" sz="1691">
                <a:highlight>
                  <a:srgbClr val="FFFF00"/>
                </a:highlight>
                <a:latin typeface="Dancing Script"/>
                <a:ea typeface="Dancing Script"/>
                <a:cs typeface="Dancing Script"/>
                <a:sym typeface="Dancing Script"/>
              </a:rPr>
              <a:t>），但是天明迟到了。</a:t>
            </a:r>
            <a:endParaRPr sz="1691">
              <a:highlight>
                <a:srgbClr val="FFFF00"/>
              </a:highlight>
              <a:latin typeface="Dancing Script"/>
              <a:ea typeface="Dancing Script"/>
              <a:cs typeface="Dancing Script"/>
              <a:sym typeface="Dancing Script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691">
                <a:latin typeface="Dancing Script"/>
                <a:ea typeface="Dancing Script"/>
                <a:cs typeface="Dancing Script"/>
                <a:sym typeface="Dancing Script"/>
              </a:rPr>
              <a:t>妈妈/爸爸：他为什么迟到了？</a:t>
            </a:r>
            <a:endParaRPr sz="1691">
              <a:latin typeface="Dancing Script"/>
              <a:ea typeface="Dancing Script"/>
              <a:cs typeface="Dancing Script"/>
              <a:sym typeface="Dancing Script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691">
                <a:latin typeface="Dancing Script"/>
                <a:ea typeface="Dancing Script"/>
                <a:cs typeface="Dancing Script"/>
                <a:sym typeface="Dancing Script"/>
              </a:rPr>
              <a:t>你（雪梅）：</a:t>
            </a:r>
            <a:r>
              <a:rPr lang="en" sz="1691">
                <a:highlight>
                  <a:srgbClr val="FFFF00"/>
                </a:highlight>
                <a:latin typeface="Dancing Script"/>
                <a:ea typeface="Dancing Script"/>
                <a:cs typeface="Dancing Script"/>
                <a:sym typeface="Dancing Script"/>
              </a:rPr>
              <a:t>天明常常用网络......他觉得网络......但是他......(一会儿也离不开；上瘾）......害得他......。</a:t>
            </a:r>
            <a:endParaRPr sz="1691">
              <a:highlight>
                <a:srgbClr val="FFFF00"/>
              </a:highlight>
              <a:latin typeface="Dancing Script"/>
              <a:ea typeface="Dancing Script"/>
              <a:cs typeface="Dancing Script"/>
              <a:sym typeface="Dancing Script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691">
                <a:latin typeface="Dancing Script"/>
                <a:ea typeface="Dancing Script"/>
                <a:cs typeface="Dancing Script"/>
                <a:sym typeface="Dancing Script"/>
              </a:rPr>
              <a:t>妈妈/爸爸：你的那些好朋友呢？他们觉得网络怎么样呢？</a:t>
            </a:r>
            <a:endParaRPr sz="1691">
              <a:latin typeface="Dancing Script"/>
              <a:ea typeface="Dancing Script"/>
              <a:cs typeface="Dancing Script"/>
              <a:sym typeface="Dancing Script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691">
                <a:latin typeface="Dancing Script"/>
                <a:ea typeface="Dancing Script"/>
                <a:cs typeface="Dancing Script"/>
                <a:sym typeface="Dancing Script"/>
              </a:rPr>
              <a:t>你：</a:t>
            </a:r>
            <a:r>
              <a:rPr lang="en" sz="1691">
                <a:highlight>
                  <a:srgbClr val="FFFF00"/>
                </a:highlight>
                <a:latin typeface="Dancing Script"/>
                <a:ea typeface="Dancing Script"/>
                <a:cs typeface="Dancing Script"/>
                <a:sym typeface="Dancing Script"/>
              </a:rPr>
              <a:t>丽莎她觉得......柯林觉得......</a:t>
            </a:r>
            <a:endParaRPr sz="1691">
              <a:highlight>
                <a:srgbClr val="FFFF00"/>
              </a:highlight>
              <a:latin typeface="Dancing Script"/>
              <a:ea typeface="Dancing Script"/>
              <a:cs typeface="Dancing Script"/>
              <a:sym typeface="Dancing Script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691">
                <a:latin typeface="Dancing Script"/>
                <a:ea typeface="Dancing Script"/>
                <a:cs typeface="Dancing Script"/>
                <a:sym typeface="Dancing Script"/>
              </a:rPr>
              <a:t>妈妈/爸爸：那你觉得网络怎么样呢？</a:t>
            </a:r>
            <a:endParaRPr sz="1691">
              <a:latin typeface="Dancing Script"/>
              <a:ea typeface="Dancing Script"/>
              <a:cs typeface="Dancing Script"/>
              <a:sym typeface="Dancing Script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691">
                <a:latin typeface="Dancing Script"/>
                <a:ea typeface="Dancing Script"/>
                <a:cs typeface="Dancing Script"/>
                <a:sym typeface="Dancing Script"/>
              </a:rPr>
              <a:t>你：</a:t>
            </a:r>
            <a:r>
              <a:rPr lang="en" sz="1691">
                <a:highlight>
                  <a:srgbClr val="FFFF00"/>
                </a:highlight>
                <a:latin typeface="Dancing Script"/>
                <a:ea typeface="Dancing Script"/>
                <a:cs typeface="Dancing Script"/>
                <a:sym typeface="Dancing Script"/>
              </a:rPr>
              <a:t>......</a:t>
            </a:r>
            <a:endParaRPr sz="1691">
              <a:highlight>
                <a:srgbClr val="FFFF00"/>
              </a:highlight>
              <a:latin typeface="Dancing Script"/>
              <a:ea typeface="Dancing Script"/>
              <a:cs typeface="Dancing Script"/>
              <a:sym typeface="Dancing Script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691">
                <a:latin typeface="Dancing Script"/>
                <a:ea typeface="Dancing Script"/>
                <a:cs typeface="Dancing Script"/>
                <a:sym typeface="Dancing Script"/>
              </a:rPr>
              <a:t>妈妈/爸爸：那你还是要好好学习啊！</a:t>
            </a:r>
            <a:endParaRPr sz="1691">
              <a:latin typeface="Dancing Script"/>
              <a:ea typeface="Dancing Script"/>
              <a:cs typeface="Dancing Script"/>
              <a:sym typeface="Dancing Script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691">
                <a:latin typeface="Dancing Script"/>
                <a:ea typeface="Dancing Script"/>
                <a:cs typeface="Dancing Script"/>
                <a:sym typeface="Dancing Script"/>
              </a:rPr>
              <a:t>你：</a:t>
            </a:r>
            <a:r>
              <a:rPr lang="en" sz="1691">
                <a:highlight>
                  <a:srgbClr val="FFFF00"/>
                </a:highlight>
                <a:latin typeface="Dancing Script"/>
                <a:ea typeface="Dancing Script"/>
                <a:cs typeface="Dancing Script"/>
                <a:sym typeface="Dancing Script"/>
              </a:rPr>
              <a:t>......</a:t>
            </a:r>
            <a:endParaRPr sz="1691">
              <a:highlight>
                <a:srgbClr val="FFFF00"/>
              </a:highlight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  <p:pic>
        <p:nvPicPr>
          <p:cNvPr id="668" name="Google Shape;668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48425" y="3734375"/>
            <a:ext cx="2101475" cy="140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5254" y="3666825"/>
            <a:ext cx="2301401" cy="153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10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highlight>
                  <a:srgbClr val="F6B26B"/>
                </a:highlight>
              </a:rPr>
              <a:t>活动 4: </a:t>
            </a:r>
            <a:r>
              <a:rPr lang="en" sz="2300">
                <a:highlight>
                  <a:schemeClr val="lt1"/>
                </a:highlight>
              </a:rPr>
              <a:t>分组讨论。</a:t>
            </a:r>
            <a:endParaRPr sz="2300"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highlight>
                  <a:schemeClr val="lt1"/>
                </a:highlight>
              </a:rPr>
              <a:t>你现在在学校参加一个“大学生活与网络”的座谈会。谈谈你对大学生使用网络的看法。</a:t>
            </a:r>
            <a:endParaRPr sz="2300">
              <a:highlight>
                <a:schemeClr val="lt1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7826"/>
              <a:buFont typeface="Arial"/>
              <a:buNone/>
            </a:pPr>
            <a:r>
              <a:rPr lang="en" sz="2300">
                <a:highlight>
                  <a:schemeClr val="lt1"/>
                </a:highlight>
              </a:rPr>
              <a:t>请使用至少5个本课所学的生词/词组，并至少使用两个本课的patterns。完成后上传到WhatsApp，全班分享。</a:t>
            </a:r>
            <a:endParaRPr>
              <a:highlight>
                <a:schemeClr val="lt1"/>
              </a:highlight>
            </a:endParaRPr>
          </a:p>
        </p:txBody>
      </p:sp>
      <p:pic>
        <p:nvPicPr>
          <p:cNvPr id="675" name="Google Shape;675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8200" y="2014269"/>
            <a:ext cx="3810000" cy="254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34"/>
          <p:cNvSpPr txBox="1">
            <a:spLocks noGrp="1"/>
          </p:cNvSpPr>
          <p:nvPr>
            <p:ph type="body" idx="1"/>
          </p:nvPr>
        </p:nvSpPr>
        <p:spPr>
          <a:xfrm>
            <a:off x="1525075" y="1591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lnSpcReduction="20000"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242424"/>
                </a:solidFill>
                <a:highlight>
                  <a:srgbClr val="FFFFFF"/>
                </a:highlight>
                <a:latin typeface="Kai"/>
                <a:ea typeface="Kai"/>
                <a:cs typeface="Kai"/>
                <a:sym typeface="Kai"/>
              </a:rPr>
              <a:t>疒+隐=</a:t>
            </a:r>
            <a:r>
              <a:rPr lang="en" sz="3600">
                <a:solidFill>
                  <a:srgbClr val="242424"/>
                </a:solidFill>
                <a:highlight>
                  <a:srgbClr val="FFFFFF"/>
                </a:highlight>
                <a:latin typeface="Kai"/>
                <a:ea typeface="Kai"/>
                <a:cs typeface="Kai"/>
                <a:sym typeface="Kai"/>
              </a:rPr>
              <a:t>瘾</a:t>
            </a:r>
            <a:r>
              <a:rPr lang="en" sz="1800">
                <a:solidFill>
                  <a:srgbClr val="11111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yǐn      addiction</a:t>
            </a:r>
            <a:endParaRPr sz="1800">
              <a:solidFill>
                <a:srgbClr val="11111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242424"/>
                </a:solidFill>
                <a:highlight>
                  <a:srgbClr val="FFFFFF"/>
                </a:highlight>
                <a:latin typeface="Kai"/>
                <a:ea typeface="Kai"/>
                <a:cs typeface="Kai"/>
                <a:sym typeface="Kai"/>
              </a:rPr>
              <a:t>疒+丙=</a:t>
            </a:r>
            <a:r>
              <a:rPr lang="en" sz="3600">
                <a:solidFill>
                  <a:srgbClr val="242424"/>
                </a:solidFill>
                <a:highlight>
                  <a:srgbClr val="FFFFFF"/>
                </a:highlight>
                <a:latin typeface="Kai"/>
                <a:ea typeface="Kai"/>
                <a:cs typeface="Kai"/>
                <a:sym typeface="Kai"/>
              </a:rPr>
              <a:t>病</a:t>
            </a:r>
            <a:r>
              <a:rPr lang="en" sz="1800">
                <a:solidFill>
                  <a:srgbClr val="11111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bìng    sickness</a:t>
            </a:r>
            <a:endParaRPr sz="3500">
              <a:solidFill>
                <a:srgbClr val="242424"/>
              </a:solidFill>
              <a:highlight>
                <a:srgbClr val="FFFFFF"/>
              </a:highlight>
              <a:latin typeface="Kai"/>
              <a:ea typeface="Kai"/>
              <a:cs typeface="Kai"/>
              <a:sym typeface="Kai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242424"/>
                </a:solidFill>
                <a:highlight>
                  <a:srgbClr val="FFFFFF"/>
                </a:highlight>
                <a:latin typeface="Kai"/>
                <a:ea typeface="Kai"/>
                <a:cs typeface="Kai"/>
                <a:sym typeface="Kai"/>
              </a:rPr>
              <a:t>疒+冬=</a:t>
            </a:r>
            <a:r>
              <a:rPr lang="en" sz="3600">
                <a:solidFill>
                  <a:srgbClr val="242424"/>
                </a:solidFill>
                <a:highlight>
                  <a:srgbClr val="FFFFFF"/>
                </a:highlight>
                <a:latin typeface="Kai"/>
                <a:ea typeface="Kai"/>
                <a:cs typeface="Kai"/>
                <a:sym typeface="Kai"/>
              </a:rPr>
              <a:t>疼</a:t>
            </a:r>
            <a:r>
              <a:rPr lang="en" sz="1800">
                <a:solidFill>
                  <a:srgbClr val="11111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téng    pain</a:t>
            </a:r>
            <a:endParaRPr sz="3500">
              <a:solidFill>
                <a:srgbClr val="242424"/>
              </a:solidFill>
              <a:highlight>
                <a:srgbClr val="FFFFFF"/>
              </a:highlight>
              <a:latin typeface="Kai"/>
              <a:ea typeface="Kai"/>
              <a:cs typeface="Kai"/>
              <a:sym typeface="Kai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242424"/>
                </a:solidFill>
                <a:highlight>
                  <a:srgbClr val="FFFFFF"/>
                </a:highlight>
                <a:latin typeface="Kai"/>
                <a:ea typeface="Kai"/>
                <a:cs typeface="Kai"/>
                <a:sym typeface="Kai"/>
              </a:rPr>
              <a:t>疒+风=</a:t>
            </a:r>
            <a:r>
              <a:rPr lang="en" sz="3600">
                <a:solidFill>
                  <a:srgbClr val="242424"/>
                </a:solidFill>
                <a:highlight>
                  <a:srgbClr val="FFFFFF"/>
                </a:highlight>
                <a:latin typeface="Kai"/>
                <a:ea typeface="Kai"/>
                <a:cs typeface="Kai"/>
                <a:sym typeface="Kai"/>
              </a:rPr>
              <a:t>疯</a:t>
            </a:r>
            <a:r>
              <a:rPr lang="en" sz="1800">
                <a:solidFill>
                  <a:srgbClr val="11111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fēng    insane；crazy</a:t>
            </a:r>
            <a:endParaRPr sz="3500">
              <a:solidFill>
                <a:srgbClr val="242424"/>
              </a:solidFill>
              <a:highlight>
                <a:srgbClr val="FFFFFF"/>
              </a:highlight>
              <a:latin typeface="Kai"/>
              <a:ea typeface="Kai"/>
              <a:cs typeface="Kai"/>
              <a:sym typeface="Kai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3600">
              <a:solidFill>
                <a:srgbClr val="242424"/>
              </a:solidFill>
              <a:highlight>
                <a:srgbClr val="FFFFFF"/>
              </a:highlight>
              <a:latin typeface="Kai"/>
              <a:ea typeface="Kai"/>
              <a:cs typeface="Kai"/>
              <a:sym typeface="Kai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2600">
              <a:solidFill>
                <a:srgbClr val="242424"/>
              </a:solidFill>
              <a:highlight>
                <a:srgbClr val="FFFFFF"/>
              </a:highlight>
              <a:latin typeface="Kai"/>
              <a:ea typeface="Kai"/>
              <a:cs typeface="Kai"/>
              <a:sym typeface="Kai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3300"/>
          </a:p>
        </p:txBody>
      </p:sp>
      <p:sp>
        <p:nvSpPr>
          <p:cNvPr id="191" name="Google Shape;191;p34"/>
          <p:cNvSpPr/>
          <p:nvPr/>
        </p:nvSpPr>
        <p:spPr>
          <a:xfrm>
            <a:off x="582700" y="1591225"/>
            <a:ext cx="762000" cy="616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34"/>
          <p:cNvSpPr txBox="1"/>
          <p:nvPr/>
        </p:nvSpPr>
        <p:spPr>
          <a:xfrm>
            <a:off x="628650" y="1564525"/>
            <a:ext cx="54909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242424"/>
                </a:solidFill>
                <a:highlight>
                  <a:srgbClr val="FFFFFF"/>
                </a:highlight>
                <a:latin typeface="Kai"/>
                <a:ea typeface="Kai"/>
                <a:cs typeface="Kai"/>
                <a:sym typeface="Kai"/>
              </a:rPr>
              <a:t>疒</a:t>
            </a:r>
            <a:endParaRPr sz="23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9" name="Google Shape;19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1896</Words>
  <Application>Microsoft Macintosh PowerPoint</Application>
  <PresentationFormat>On-screen Show (16:9)</PresentationFormat>
  <Paragraphs>485</Paragraphs>
  <Slides>75</Slides>
  <Notes>75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75</vt:i4>
      </vt:variant>
    </vt:vector>
  </HeadingPairs>
  <TitlesOfParts>
    <vt:vector size="83" baseType="lpstr">
      <vt:lpstr>Calibri</vt:lpstr>
      <vt:lpstr>Arial</vt:lpstr>
      <vt:lpstr>Dancing Script</vt:lpstr>
      <vt:lpstr>Microsoft JhengHei</vt:lpstr>
      <vt:lpstr>Roboto</vt:lpstr>
      <vt:lpstr>Kai</vt:lpstr>
      <vt:lpstr>Simple Light</vt:lpstr>
      <vt:lpstr>Office Theme</vt:lpstr>
      <vt:lpstr>电脑与网络 </vt:lpstr>
      <vt:lpstr>Learning objectives</vt:lpstr>
      <vt:lpstr>活动1: Warm-up questions</vt:lpstr>
      <vt:lpstr>活动2: 生词、语法和课文预习。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</vt:lpstr>
      <vt:lpstr>   </vt:lpstr>
      <vt:lpstr>   </vt:lpstr>
      <vt:lpstr>   </vt:lpstr>
      <vt:lpstr>电 + Verb or 电 + N:</vt:lpstr>
      <vt:lpstr>请你读课文前五行，然后回答。</vt:lpstr>
      <vt:lpstr>从早到晚+V+N+的人是......</vt:lpstr>
      <vt:lpstr>问题：你或你的朋友/家人是什么迷？为什么？</vt:lpstr>
      <vt:lpstr>读完第一段后填空：</vt:lpstr>
      <vt:lpstr> 活动3: 请你读课文第一段， “他”指的是谁？ 中文常常不说subject，请找出哪里可以加上“他们”  </vt:lpstr>
      <vt:lpstr> 活动3: 请你读课文第一段， “他”指的是谁？ 中文常常不说subject，请找出哪里可以加上“他们”  </vt:lpstr>
      <vt:lpstr> 活动4: 理解课文：</vt:lpstr>
      <vt:lpstr> 活动4: 理解课文：</vt:lpstr>
      <vt:lpstr>迟到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活动6 对话：请你采访两个其他的同学，看Ta们平常用网络做什么。然后告诉全班同学，使用句式：除了在网上A、B、C......还D、E......，：</vt:lpstr>
      <vt:lpstr>活动6 对话：请你采访两个其他的同学，看Ta们平常用网络做什么。然后告诉全班同学，使用句式：除了在网上A、B、C......还D、E......，：</vt:lpstr>
      <vt:lpstr>Day 1 课后作业 </vt:lpstr>
      <vt:lpstr>PowerPoint Presentation</vt:lpstr>
      <vt:lpstr>PowerPoint Presentation</vt:lpstr>
      <vt:lpstr>PowerPoint Presentation</vt:lpstr>
      <vt:lpstr>PowerPoint Presentation</vt:lpstr>
      <vt:lpstr>Day 2 Activities 1-6</vt:lpstr>
      <vt:lpstr>Day 2：阅读文段，回答问题</vt:lpstr>
      <vt:lpstr>活动 1: 检查作业</vt:lpstr>
      <vt:lpstr>活动 2:</vt:lpstr>
      <vt:lpstr>PowerPoint Presentation</vt:lpstr>
      <vt:lpstr>PowerPoint Presentation</vt:lpstr>
      <vt:lpstr>PowerPoint Presentation</vt:lpstr>
      <vt:lpstr>活动 4:  跟你的同学谈谈，你们（一会儿都）离不开***，为什么？</vt:lpstr>
      <vt:lpstr>活动 5：读课文，做对话</vt:lpstr>
      <vt:lpstr>活动 5： 对话：你们是张天明的同学，知道张天明有一些问题。</vt:lpstr>
      <vt:lpstr>活动 6：</vt:lpstr>
      <vt:lpstr>Day 2 课后作业 ：根据课文内容完成下面的问题。</vt:lpstr>
      <vt:lpstr>Day 3:  活动 1：检查、分享、改正上节课后的作业。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活动 3: 学习全文后，角色扮演： 你是雪梅，你的父母给你打电话，也聊到你和你的朋友们（请你用之前Google Form上问题和回答帮助你做对话）。 </vt:lpstr>
      <vt:lpstr>活动 4: 分组讨论。 你现在在学校参加一个“大学生活与网络”的座谈会。谈谈你对大学生使用网络的看法。 请使用至少5个本课所学的生词/词组，并至少使用两个本课的patterns。完成后上传到WhatsApp，全班分享。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电脑与网络 </dc:title>
  <cp:lastModifiedBy>Meng Yeh</cp:lastModifiedBy>
  <cp:revision>3</cp:revision>
  <dcterms:modified xsi:type="dcterms:W3CDTF">2023-12-11T11:02:10Z</dcterms:modified>
</cp:coreProperties>
</file>